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1"/>
  </p:notesMasterIdLst>
  <p:sldIdLst>
    <p:sldId id="367" r:id="rId2"/>
    <p:sldId id="276" r:id="rId3"/>
    <p:sldId id="350" r:id="rId4"/>
    <p:sldId id="364" r:id="rId5"/>
    <p:sldId id="368" r:id="rId6"/>
    <p:sldId id="260" r:id="rId7"/>
    <p:sldId id="261" r:id="rId8"/>
    <p:sldId id="264" r:id="rId9"/>
    <p:sldId id="263" r:id="rId10"/>
    <p:sldId id="266" r:id="rId11"/>
    <p:sldId id="267" r:id="rId12"/>
    <p:sldId id="268" r:id="rId13"/>
    <p:sldId id="274" r:id="rId14"/>
    <p:sldId id="278" r:id="rId15"/>
    <p:sldId id="279" r:id="rId16"/>
    <p:sldId id="287" r:id="rId17"/>
    <p:sldId id="289" r:id="rId18"/>
    <p:sldId id="356" r:id="rId19"/>
    <p:sldId id="365" r:id="rId20"/>
    <p:sldId id="357" r:id="rId21"/>
    <p:sldId id="290" r:id="rId22"/>
    <p:sldId id="327" r:id="rId23"/>
    <p:sldId id="319" r:id="rId24"/>
    <p:sldId id="347" r:id="rId25"/>
    <p:sldId id="349" r:id="rId26"/>
    <p:sldId id="318" r:id="rId27"/>
    <p:sldId id="320" r:id="rId28"/>
    <p:sldId id="322" r:id="rId29"/>
    <p:sldId id="361" r:id="rId30"/>
    <p:sldId id="324" r:id="rId31"/>
    <p:sldId id="369" r:id="rId32"/>
    <p:sldId id="309" r:id="rId33"/>
    <p:sldId id="310" r:id="rId34"/>
    <p:sldId id="359" r:id="rId35"/>
    <p:sldId id="312" r:id="rId36"/>
    <p:sldId id="325" r:id="rId37"/>
    <p:sldId id="326" r:id="rId38"/>
    <p:sldId id="363" r:id="rId39"/>
    <p:sldId id="328" r:id="rId4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195" autoAdjust="0"/>
    <p:restoredTop sz="94660"/>
  </p:normalViewPr>
  <p:slideViewPr>
    <p:cSldViewPr>
      <p:cViewPr>
        <p:scale>
          <a:sx n="77" d="100"/>
          <a:sy n="77" d="100"/>
        </p:scale>
        <p:origin x="-1368"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46B1280-18B3-4610-B257-5F950A9102F1}" type="datetimeFigureOut">
              <a:rPr lang="fa-IR" smtClean="0"/>
              <a:pPr/>
              <a:t>1439/04/28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B1A7052-A7DE-428A-ABDF-CEF72744A60A}" type="slidenum">
              <a:rPr lang="fa-IR" smtClean="0"/>
              <a:pPr/>
              <a:t>‹#›</a:t>
            </a:fld>
            <a:endParaRPr lang="fa-IR"/>
          </a:p>
        </p:txBody>
      </p:sp>
    </p:spTree>
    <p:extLst>
      <p:ext uri="{BB962C8B-B14F-4D97-AF65-F5344CB8AC3E}">
        <p14:creationId xmlns:p14="http://schemas.microsoft.com/office/powerpoint/2010/main" xmlns="" val="130574510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DE5223-C566-4DDF-83F0-B83C540ABF3D}" type="slidenum">
              <a:rPr lang="ar-SA"/>
              <a:pPr/>
              <a:t>8</a:t>
            </a:fld>
            <a:endParaRPr 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a-IR" altLang="fa-IR"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fld id="{E752F326-DD5B-4289-BCB5-BA9F91349598}" type="slidenum">
              <a:rPr lang="en-US" altLang="fa-IR">
                <a:latin typeface="Arial" charset="0"/>
              </a:rPr>
              <a:pPr/>
              <a:t>29</a:t>
            </a:fld>
            <a:endParaRPr lang="en-US" altLang="fa-IR">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a-IR" altLang="fa-IR"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fld id="{64A1CEE7-CAC6-4F54-9158-23D89D5ABA50}" type="slidenum">
              <a:rPr lang="en-US" altLang="fa-IR">
                <a:latin typeface="Arial" charset="0"/>
              </a:rPr>
              <a:pPr/>
              <a:t>34</a:t>
            </a:fld>
            <a:endParaRPr lang="en-US" altLang="fa-IR">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a-IR" altLang="fa-IR"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algn="l" rtl="0" eaLnBrk="0" fontAlgn="base" hangingPunct="0">
              <a:spcBef>
                <a:spcPct val="0"/>
              </a:spcBef>
              <a:spcAft>
                <a:spcPct val="0"/>
              </a:spcAft>
              <a:defRPr>
                <a:solidFill>
                  <a:schemeClr val="tx1"/>
                </a:solidFill>
                <a:latin typeface="Tahoma" pitchFamily="34" charset="0"/>
                <a:cs typeface="Arial" charset="0"/>
              </a:defRPr>
            </a:lvl6pPr>
            <a:lvl7pPr marL="2971800" indent="-228600" algn="l" rtl="0" eaLnBrk="0" fontAlgn="base" hangingPunct="0">
              <a:spcBef>
                <a:spcPct val="0"/>
              </a:spcBef>
              <a:spcAft>
                <a:spcPct val="0"/>
              </a:spcAft>
              <a:defRPr>
                <a:solidFill>
                  <a:schemeClr val="tx1"/>
                </a:solidFill>
                <a:latin typeface="Tahoma" pitchFamily="34" charset="0"/>
                <a:cs typeface="Arial" charset="0"/>
              </a:defRPr>
            </a:lvl7pPr>
            <a:lvl8pPr marL="3429000" indent="-228600" algn="l" rtl="0" eaLnBrk="0" fontAlgn="base" hangingPunct="0">
              <a:spcBef>
                <a:spcPct val="0"/>
              </a:spcBef>
              <a:spcAft>
                <a:spcPct val="0"/>
              </a:spcAft>
              <a:defRPr>
                <a:solidFill>
                  <a:schemeClr val="tx1"/>
                </a:solidFill>
                <a:latin typeface="Tahoma" pitchFamily="34" charset="0"/>
                <a:cs typeface="Arial" charset="0"/>
              </a:defRPr>
            </a:lvl8pPr>
            <a:lvl9pPr marL="3886200" indent="-228600" algn="l" rtl="0" eaLnBrk="0" fontAlgn="base" hangingPunct="0">
              <a:spcBef>
                <a:spcPct val="0"/>
              </a:spcBef>
              <a:spcAft>
                <a:spcPct val="0"/>
              </a:spcAft>
              <a:defRPr>
                <a:solidFill>
                  <a:schemeClr val="tx1"/>
                </a:solidFill>
                <a:latin typeface="Tahoma" pitchFamily="34" charset="0"/>
                <a:cs typeface="Arial" charset="0"/>
              </a:defRPr>
            </a:lvl9pPr>
          </a:lstStyle>
          <a:p>
            <a:fld id="{62C3D12C-29BA-4063-9982-145C7D495089}" type="slidenum">
              <a:rPr lang="en-US" altLang="fa-IR">
                <a:latin typeface="Arial" charset="0"/>
              </a:rPr>
              <a:pPr/>
              <a:t>38</a:t>
            </a:fld>
            <a:endParaRPr lang="en-US" altLang="fa-IR">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47633DC-ABCB-4AEA-9D08-4647A1D82C50}" type="datetimeFigureOut">
              <a:rPr lang="fa-IR" smtClean="0"/>
              <a:pPr/>
              <a:t>1439/04/28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4202505-FC87-4B71-8DDC-F5BFF2386C20}"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47633DC-ABCB-4AEA-9D08-4647A1D82C50}" type="datetimeFigureOut">
              <a:rPr lang="fa-IR" smtClean="0"/>
              <a:pPr/>
              <a:t>1439/04/28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4202505-FC87-4B71-8DDC-F5BFF2386C20}"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47633DC-ABCB-4AEA-9D08-4647A1D82C50}" type="datetimeFigureOut">
              <a:rPr lang="fa-IR" smtClean="0"/>
              <a:pPr/>
              <a:t>1439/04/28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4202505-FC87-4B71-8DDC-F5BFF2386C20}"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47633DC-ABCB-4AEA-9D08-4647A1D82C50}" type="datetimeFigureOut">
              <a:rPr lang="fa-IR" smtClean="0"/>
              <a:pPr/>
              <a:t>1439/04/28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4202505-FC87-4B71-8DDC-F5BFF2386C20}"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7633DC-ABCB-4AEA-9D08-4647A1D82C50}" type="datetimeFigureOut">
              <a:rPr lang="fa-IR" smtClean="0"/>
              <a:pPr/>
              <a:t>1439/04/28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4202505-FC87-4B71-8DDC-F5BFF2386C20}"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47633DC-ABCB-4AEA-9D08-4647A1D82C50}" type="datetimeFigureOut">
              <a:rPr lang="fa-IR" smtClean="0"/>
              <a:pPr/>
              <a:t>1439/04/28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4202505-FC87-4B71-8DDC-F5BFF2386C20}"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47633DC-ABCB-4AEA-9D08-4647A1D82C50}" type="datetimeFigureOut">
              <a:rPr lang="fa-IR" smtClean="0"/>
              <a:pPr/>
              <a:t>1439/04/28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4202505-FC87-4B71-8DDC-F5BFF2386C20}"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47633DC-ABCB-4AEA-9D08-4647A1D82C50}" type="datetimeFigureOut">
              <a:rPr lang="fa-IR" smtClean="0"/>
              <a:pPr/>
              <a:t>1439/04/28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4202505-FC87-4B71-8DDC-F5BFF2386C20}"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633DC-ABCB-4AEA-9D08-4647A1D82C50}" type="datetimeFigureOut">
              <a:rPr lang="fa-IR" smtClean="0"/>
              <a:pPr/>
              <a:t>1439/04/28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4202505-FC87-4B71-8DDC-F5BFF2386C20}"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633DC-ABCB-4AEA-9D08-4647A1D82C50}" type="datetimeFigureOut">
              <a:rPr lang="fa-IR" smtClean="0"/>
              <a:pPr/>
              <a:t>1439/04/28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4202505-FC87-4B71-8DDC-F5BFF2386C20}"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633DC-ABCB-4AEA-9D08-4647A1D82C50}" type="datetimeFigureOut">
              <a:rPr lang="fa-IR" smtClean="0"/>
              <a:pPr/>
              <a:t>1439/04/28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4202505-FC87-4B71-8DDC-F5BFF2386C20}"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47633DC-ABCB-4AEA-9D08-4647A1D82C50}" type="datetimeFigureOut">
              <a:rPr lang="fa-IR" smtClean="0"/>
              <a:pPr/>
              <a:t>1439/04/28</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4202505-FC87-4B71-8DDC-F5BFF2386C20}"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026" name="Picture 2"/>
          <p:cNvPicPr>
            <a:picLocks noChangeAspect="1" noChangeArrowheads="1"/>
          </p:cNvPicPr>
          <p:nvPr/>
        </p:nvPicPr>
        <p:blipFill>
          <a:blip r:embed="rId2" cstate="print"/>
          <a:srcRect/>
          <a:stretch>
            <a:fillRect/>
          </a:stretch>
        </p:blipFill>
        <p:spPr bwMode="auto">
          <a:xfrm>
            <a:off x="285721" y="357165"/>
            <a:ext cx="8382058" cy="62865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r" rtl="1"/>
            <a:r>
              <a:rPr lang="fa-IR">
                <a:cs typeface="B Titr" pitchFamily="2" charset="-78"/>
              </a:rPr>
              <a:t>برنامه ریزی عملیاتی</a:t>
            </a:r>
            <a:endParaRPr lang="en-US">
              <a:cs typeface="B Titr" pitchFamily="2" charset="-78"/>
            </a:endParaRPr>
          </a:p>
        </p:txBody>
      </p:sp>
      <p:sp>
        <p:nvSpPr>
          <p:cNvPr id="50179" name="Rectangle 3"/>
          <p:cNvSpPr>
            <a:spLocks noGrp="1" noChangeArrowheads="1"/>
          </p:cNvSpPr>
          <p:nvPr>
            <p:ph type="body" idx="1"/>
          </p:nvPr>
        </p:nvSpPr>
        <p:spPr/>
        <p:txBody>
          <a:bodyPr/>
          <a:lstStyle/>
          <a:p>
            <a:pPr algn="just" rtl="1">
              <a:lnSpc>
                <a:spcPct val="150000"/>
              </a:lnSpc>
            </a:pPr>
            <a:r>
              <a:rPr lang="fa-IR" b="1">
                <a:cs typeface="B Nazanin" pitchFamily="2" charset="-78"/>
              </a:rPr>
              <a:t>فرایندی است که به وسیله آن مدیران اجرایی فعالیتها و اقدامات لازم جهت دستیابی به اهداف سازمانی را ترسیم می کنند چارچوب برنامه ریزی عملیاتی از سایر برنامه ریزی ها کوتاه تر می باشد </a:t>
            </a:r>
            <a:endParaRPr lang="en-US" b="1">
              <a:cs typeface="B Nazanin" pitchFamily="2" charset="-78"/>
            </a:endParaRPr>
          </a:p>
        </p:txBody>
      </p:sp>
      <p:pic>
        <p:nvPicPr>
          <p:cNvPr id="1026" name="Picture 2" descr="F:\barname\Strategic-Planning-alikhademoreza.ir_.jpeg"/>
          <p:cNvPicPr>
            <a:picLocks noChangeAspect="1" noChangeArrowheads="1"/>
          </p:cNvPicPr>
          <p:nvPr/>
        </p:nvPicPr>
        <p:blipFill>
          <a:blip r:embed="rId2" cstate="print"/>
          <a:srcRect/>
          <a:stretch>
            <a:fillRect/>
          </a:stretch>
        </p:blipFill>
        <p:spPr bwMode="auto">
          <a:xfrm>
            <a:off x="571472" y="3830344"/>
            <a:ext cx="3786214" cy="23767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linds(horizontal)">
                                      <p:cBhvr>
                                        <p:cTn id="7" dur="10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amond(in)">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r" rtl="1"/>
            <a:r>
              <a:rPr lang="fa-IR">
                <a:cs typeface="B Titr" pitchFamily="2" charset="-78"/>
              </a:rPr>
              <a:t>تفاوت برنامه ریزی استراتژیکی و عملیاتی</a:t>
            </a:r>
            <a:endParaRPr lang="en-US">
              <a:cs typeface="B Titr" pitchFamily="2" charset="-78"/>
            </a:endParaRPr>
          </a:p>
        </p:txBody>
      </p:sp>
      <p:sp>
        <p:nvSpPr>
          <p:cNvPr id="51203" name="Rectangle 3"/>
          <p:cNvSpPr>
            <a:spLocks noGrp="1" noChangeArrowheads="1"/>
          </p:cNvSpPr>
          <p:nvPr>
            <p:ph type="body" idx="1"/>
          </p:nvPr>
        </p:nvSpPr>
        <p:spPr>
          <a:xfrm>
            <a:off x="762000" y="1827213"/>
            <a:ext cx="7921625" cy="4114800"/>
          </a:xfrm>
        </p:spPr>
        <p:txBody>
          <a:bodyPr/>
          <a:lstStyle/>
          <a:p>
            <a:pPr algn="just" rtl="1">
              <a:lnSpc>
                <a:spcPct val="120000"/>
              </a:lnSpc>
            </a:pPr>
            <a:r>
              <a:rPr lang="fa-IR" sz="2800">
                <a:cs typeface="B Nazanin" pitchFamily="2" charset="-78"/>
              </a:rPr>
              <a:t>برنامه ریزی عملیاتی در </a:t>
            </a:r>
            <a:r>
              <a:rPr lang="fa-IR" sz="2800">
                <a:solidFill>
                  <a:srgbClr val="FF0066"/>
                </a:solidFill>
                <a:cs typeface="B Nazanin" pitchFamily="2" charset="-78"/>
              </a:rPr>
              <a:t>سطوح پایه</a:t>
            </a:r>
            <a:r>
              <a:rPr lang="fa-IR" sz="2800">
                <a:cs typeface="B Nazanin" pitchFamily="2" charset="-78"/>
              </a:rPr>
              <a:t> شکل می گیرد در حالی که برنامه ریزی استراتژیک در </a:t>
            </a:r>
            <a:r>
              <a:rPr lang="fa-IR" sz="2800">
                <a:solidFill>
                  <a:srgbClr val="FF0066"/>
                </a:solidFill>
                <a:cs typeface="B Nazanin" pitchFamily="2" charset="-78"/>
              </a:rPr>
              <a:t>سطوح عالی</a:t>
            </a:r>
            <a:r>
              <a:rPr lang="fa-IR" sz="2800">
                <a:cs typeface="B Nazanin" pitchFamily="2" charset="-78"/>
              </a:rPr>
              <a:t> تدوین می شود</a:t>
            </a:r>
          </a:p>
          <a:p>
            <a:pPr algn="just" rtl="1">
              <a:lnSpc>
                <a:spcPct val="120000"/>
              </a:lnSpc>
            </a:pPr>
            <a:r>
              <a:rPr lang="fa-IR" sz="2800">
                <a:cs typeface="B Nazanin" pitchFamily="2" charset="-78"/>
              </a:rPr>
              <a:t>تاکید برنامه ریزی عملیاتی بر </a:t>
            </a:r>
            <a:r>
              <a:rPr lang="fa-IR" sz="2800">
                <a:solidFill>
                  <a:srgbClr val="FF0066"/>
                </a:solidFill>
                <a:cs typeface="B Nazanin" pitchFamily="2" charset="-78"/>
              </a:rPr>
              <a:t>کارایی</a:t>
            </a:r>
            <a:r>
              <a:rPr lang="fa-IR" sz="2800">
                <a:cs typeface="B Nazanin" pitchFamily="2" charset="-78"/>
              </a:rPr>
              <a:t> است در حالی که برنامه ریزی استراتژیک بر </a:t>
            </a:r>
            <a:r>
              <a:rPr lang="fa-IR" sz="2800">
                <a:solidFill>
                  <a:srgbClr val="FF0066"/>
                </a:solidFill>
                <a:cs typeface="B Nazanin" pitchFamily="2" charset="-78"/>
              </a:rPr>
              <a:t>اثر بخشی</a:t>
            </a:r>
            <a:r>
              <a:rPr lang="fa-IR" sz="2800">
                <a:cs typeface="B Nazanin" pitchFamily="2" charset="-78"/>
              </a:rPr>
              <a:t> تاکید دارد</a:t>
            </a:r>
          </a:p>
          <a:p>
            <a:pPr algn="just" rtl="1">
              <a:lnSpc>
                <a:spcPct val="120000"/>
              </a:lnSpc>
            </a:pPr>
            <a:r>
              <a:rPr lang="fa-IR" sz="2800">
                <a:cs typeface="B Nazanin" pitchFamily="2" charset="-78"/>
              </a:rPr>
              <a:t>در برنامه ریزی عملیاتی بیشتر بر منافع فعلی سازمان متمرکز است در حالی که در برنامه ریزی استراتژیک </a:t>
            </a:r>
            <a:r>
              <a:rPr lang="fa-IR" sz="2800">
                <a:solidFill>
                  <a:srgbClr val="FF0066"/>
                </a:solidFill>
                <a:cs typeface="B Nazanin" pitchFamily="2" charset="-78"/>
              </a:rPr>
              <a:t>منافع آتی</a:t>
            </a:r>
            <a:r>
              <a:rPr lang="fa-IR" sz="2800">
                <a:cs typeface="B Nazanin" pitchFamily="2" charset="-78"/>
              </a:rPr>
              <a:t> مد نظر است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7" dur="10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12" dur="1000"/>
                                        <p:tgtEl>
                                          <p:spTgt spid="51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blinds(horizontal)">
                                      <p:cBhvr>
                                        <p:cTn id="17" dur="10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r" rtl="1"/>
            <a:r>
              <a:rPr lang="fa-IR" sz="3200">
                <a:cs typeface="B Titr" pitchFamily="2" charset="-78"/>
              </a:rPr>
              <a:t>تفاوت برنامه ریزی استراتژیکی و عملیاتی (ادامه)</a:t>
            </a:r>
            <a:endParaRPr lang="en-US" sz="3200">
              <a:cs typeface="B Titr" pitchFamily="2" charset="-78"/>
            </a:endParaRPr>
          </a:p>
        </p:txBody>
      </p:sp>
      <p:sp>
        <p:nvSpPr>
          <p:cNvPr id="52227" name="Rectangle 3"/>
          <p:cNvSpPr>
            <a:spLocks noGrp="1" noChangeArrowheads="1"/>
          </p:cNvSpPr>
          <p:nvPr>
            <p:ph type="body" idx="1"/>
          </p:nvPr>
        </p:nvSpPr>
        <p:spPr>
          <a:xfrm>
            <a:off x="609600" y="1827213"/>
            <a:ext cx="8074025" cy="4114800"/>
          </a:xfrm>
        </p:spPr>
        <p:txBody>
          <a:bodyPr/>
          <a:lstStyle/>
          <a:p>
            <a:pPr algn="just" rtl="1">
              <a:lnSpc>
                <a:spcPct val="120000"/>
              </a:lnSpc>
            </a:pPr>
            <a:r>
              <a:rPr lang="fa-IR" sz="2800">
                <a:cs typeface="B Nazanin" pitchFamily="2" charset="-78"/>
              </a:rPr>
              <a:t>در برنامه ریزی عملیاتی ساختار سازمانی </a:t>
            </a:r>
            <a:r>
              <a:rPr lang="fa-IR" sz="2800">
                <a:solidFill>
                  <a:srgbClr val="FF0066"/>
                </a:solidFill>
                <a:cs typeface="B Nazanin" pitchFamily="2" charset="-78"/>
              </a:rPr>
              <a:t>ثابت</a:t>
            </a:r>
            <a:r>
              <a:rPr lang="fa-IR" sz="2800">
                <a:cs typeface="B Nazanin" pitchFamily="2" charset="-78"/>
              </a:rPr>
              <a:t> در نظر گرفته می شود در حالی که در برنامه ریزی استراتژیک ساختار سازمانی </a:t>
            </a:r>
            <a:r>
              <a:rPr lang="fa-IR" sz="2800">
                <a:solidFill>
                  <a:srgbClr val="FF0066"/>
                </a:solidFill>
                <a:cs typeface="B Nazanin" pitchFamily="2" charset="-78"/>
              </a:rPr>
              <a:t>تغییر</a:t>
            </a:r>
            <a:r>
              <a:rPr lang="fa-IR" sz="2800">
                <a:cs typeface="B Nazanin" pitchFamily="2" charset="-78"/>
              </a:rPr>
              <a:t> می کند </a:t>
            </a:r>
          </a:p>
          <a:p>
            <a:pPr algn="just" rtl="1">
              <a:lnSpc>
                <a:spcPct val="120000"/>
              </a:lnSpc>
            </a:pPr>
            <a:r>
              <a:rPr lang="fa-IR" sz="2800">
                <a:cs typeface="B Nazanin" pitchFamily="2" charset="-78"/>
              </a:rPr>
              <a:t>در برنامه ریزی عملیاتی روش های کار غالبا </a:t>
            </a:r>
            <a:r>
              <a:rPr lang="fa-IR" sz="2800">
                <a:solidFill>
                  <a:srgbClr val="FF0066"/>
                </a:solidFill>
                <a:cs typeface="B Nazanin" pitchFamily="2" charset="-78"/>
              </a:rPr>
              <a:t>تجربه شده</a:t>
            </a:r>
            <a:r>
              <a:rPr lang="fa-IR" sz="2800">
                <a:cs typeface="B Nazanin" pitchFamily="2" charset="-78"/>
              </a:rPr>
              <a:t> در حالی که در برنامه ریزی استراتژیک روش های </a:t>
            </a:r>
            <a:r>
              <a:rPr lang="fa-IR" sz="2800">
                <a:solidFill>
                  <a:srgbClr val="FF0066"/>
                </a:solidFill>
                <a:cs typeface="B Nazanin" pitchFamily="2" charset="-78"/>
              </a:rPr>
              <a:t>نو و تجربه نشده</a:t>
            </a:r>
            <a:r>
              <a:rPr lang="fa-IR" sz="2800">
                <a:cs typeface="B Nazanin" pitchFamily="2" charset="-78"/>
              </a:rPr>
              <a:t> استفاده        می شود </a:t>
            </a:r>
          </a:p>
          <a:p>
            <a:pPr algn="just" rtl="1">
              <a:lnSpc>
                <a:spcPct val="120000"/>
              </a:lnSpc>
            </a:pPr>
            <a:r>
              <a:rPr lang="fa-IR" sz="2800">
                <a:cs typeface="B Nazanin" pitchFamily="2" charset="-78"/>
              </a:rPr>
              <a:t>برنامه ریزی عملیاتی در مقایسه با برنامه ریزی استراتژیک </a:t>
            </a:r>
            <a:r>
              <a:rPr lang="fa-IR" sz="2800">
                <a:solidFill>
                  <a:srgbClr val="FF0066"/>
                </a:solidFill>
                <a:cs typeface="B Nazanin" pitchFamily="2" charset="-78"/>
              </a:rPr>
              <a:t>مخاطره</a:t>
            </a:r>
            <a:r>
              <a:rPr lang="fa-IR" sz="2800">
                <a:cs typeface="B Nazanin" pitchFamily="2" charset="-78"/>
              </a:rPr>
              <a:t> کمتری دارد</a:t>
            </a:r>
            <a:endParaRPr lang="en-US" sz="280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blinds(horizontal)">
                                      <p:cBhvr>
                                        <p:cTn id="7" dur="10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blinds(horizontal)">
                                      <p:cBhvr>
                                        <p:cTn id="12" dur="1000"/>
                                        <p:tgtEl>
                                          <p:spTgt spid="52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blinds(horizontal)">
                                      <p:cBhvr>
                                        <p:cTn id="17" dur="10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r" rtl="1"/>
            <a:r>
              <a:rPr lang="fa-IR">
                <a:cs typeface="B Titr" pitchFamily="2" charset="-78"/>
              </a:rPr>
              <a:t>اهداف</a:t>
            </a:r>
            <a:endParaRPr lang="en-US">
              <a:cs typeface="B Titr" pitchFamily="2" charset="-78"/>
            </a:endParaRPr>
          </a:p>
        </p:txBody>
      </p:sp>
      <p:sp>
        <p:nvSpPr>
          <p:cNvPr id="96259" name="Rectangle 3"/>
          <p:cNvSpPr>
            <a:spLocks noGrp="1" noChangeArrowheads="1"/>
          </p:cNvSpPr>
          <p:nvPr>
            <p:ph type="body" idx="1"/>
          </p:nvPr>
        </p:nvSpPr>
        <p:spPr/>
        <p:txBody>
          <a:bodyPr/>
          <a:lstStyle/>
          <a:p>
            <a:pPr algn="just" rtl="1">
              <a:lnSpc>
                <a:spcPct val="150000"/>
              </a:lnSpc>
            </a:pPr>
            <a:r>
              <a:rPr lang="fa-IR" b="1">
                <a:cs typeface="B Zar" pitchFamily="2" charset="-78"/>
              </a:rPr>
              <a:t>اهداف عبارتند از نقاط مطلوبی که سازمان تمایل به دستیابی به آنها را دارد </a:t>
            </a:r>
            <a:endParaRPr lang="en-US" b="1">
              <a:cs typeface="B Zar"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4480" y="3214686"/>
            <a:ext cx="5715000" cy="2160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rtl="1" eaLnBrk="1" hangingPunct="1">
              <a:defRPr/>
            </a:pPr>
            <a:r>
              <a:rPr lang="fa-IR" dirty="0" smtClean="0">
                <a:cs typeface="B Titr" pitchFamily="2" charset="-78"/>
              </a:rPr>
              <a:t>برنامه عملیاتی چیست؟</a:t>
            </a:r>
            <a:endParaRPr lang="en-US" dirty="0" smtClean="0">
              <a:cs typeface="B Titr" pitchFamily="2" charset="-78"/>
            </a:endParaRPr>
          </a:p>
        </p:txBody>
      </p:sp>
      <p:sp>
        <p:nvSpPr>
          <p:cNvPr id="49155" name="Rectangle 3"/>
          <p:cNvSpPr>
            <a:spLocks noGrp="1" noChangeArrowheads="1"/>
          </p:cNvSpPr>
          <p:nvPr>
            <p:ph type="body" idx="1"/>
          </p:nvPr>
        </p:nvSpPr>
        <p:spPr/>
        <p:txBody>
          <a:bodyPr>
            <a:normAutofit fontScale="92500" lnSpcReduction="10000"/>
          </a:bodyPr>
          <a:lstStyle/>
          <a:p>
            <a:pPr algn="r" rtl="1" eaLnBrk="1" hangingPunct="1">
              <a:defRPr/>
            </a:pPr>
            <a:r>
              <a:rPr lang="fa-IR" dirty="0" smtClean="0">
                <a:cs typeface="B Nazanin" pitchFamily="2" charset="-78"/>
              </a:rPr>
              <a:t>برنامه عملیاتی در واقع بیانگر این امر است که سازمان قصد دارد چه کاری را، چگونه و در چه زمانی انجام دهد و چه کسانی مسئول آن خواهند بود، همچنین بیانگر چگونگی اجرای برنامه استراتژیک سازمان می باشد.</a:t>
            </a:r>
          </a:p>
          <a:p>
            <a:pPr algn="r" rtl="1" eaLnBrk="1" hangingPunct="1">
              <a:buFont typeface="Wingdings" pitchFamily="2" charset="2"/>
              <a:buNone/>
              <a:defRPr/>
            </a:pPr>
            <a:endParaRPr lang="fa-IR" dirty="0" smtClean="0">
              <a:cs typeface="B Nazanin" pitchFamily="2" charset="-78"/>
            </a:endParaRPr>
          </a:p>
          <a:p>
            <a:pPr algn="r" rtl="1" eaLnBrk="1" hangingPunct="1">
              <a:defRPr/>
            </a:pPr>
            <a:r>
              <a:rPr lang="fa-IR" dirty="0" smtClean="0">
                <a:cs typeface="B Nazanin" pitchFamily="2" charset="-78"/>
              </a:rPr>
              <a:t>برنامه کاری، برنامه کوتاه مدت و ...</a:t>
            </a:r>
          </a:p>
          <a:p>
            <a:pPr>
              <a:defRPr/>
            </a:pPr>
            <a:r>
              <a:rPr lang="fa-IR" dirty="0">
                <a:cs typeface="B Nazanin" pitchFamily="2" charset="-78"/>
              </a:rPr>
              <a:t>بررسی و مرور برنامه استراتژیک سازمان، درک واضح و روشنی از تفکر سازمانی و همچنین مسیر حرکت سازمان را تضمین می نماید. و آشنا شدن با مأموریت سازمان، قبل از تکامل برنامه عملیاتی مهم می باشد.</a:t>
            </a:r>
            <a:endParaRPr lang="en-US" dirty="0" smtClean="0">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20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9155">
                                            <p:txEl>
                                              <p:pRg st="0" end="0"/>
                                            </p:txEl>
                                          </p:spTgt>
                                        </p:tgtEl>
                                        <p:attrNameLst>
                                          <p:attrName>style.visibility</p:attrName>
                                        </p:attrNameLst>
                                      </p:cBhvr>
                                      <p:to>
                                        <p:strVal val="visible"/>
                                      </p:to>
                                    </p:set>
                                    <p:animEffect transition="in" filter="box(in)">
                                      <p:cBhvr>
                                        <p:cTn id="12" dur="1000"/>
                                        <p:tgtEl>
                                          <p:spTgt spid="491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diamond(in)">
                                      <p:cBhvr>
                                        <p:cTn id="17" dur="20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diamond(in)">
                                      <p:cBhvr>
                                        <p:cTn id="22" dur="20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rtl="1" eaLnBrk="1" hangingPunct="1">
              <a:defRPr/>
            </a:pPr>
            <a:r>
              <a:rPr lang="fa-IR" sz="2800" dirty="0" smtClean="0">
                <a:cs typeface="B Titr" pitchFamily="2" charset="-78"/>
              </a:rPr>
              <a:t>اهداف و مزایای برنامه ریزی عملیاتی</a:t>
            </a:r>
            <a:endParaRPr lang="en-US" sz="2800" dirty="0" smtClean="0">
              <a:cs typeface="B Titr" pitchFamily="2" charset="-78"/>
            </a:endParaRPr>
          </a:p>
        </p:txBody>
      </p:sp>
      <p:sp>
        <p:nvSpPr>
          <p:cNvPr id="50179" name="Rectangle 3"/>
          <p:cNvSpPr>
            <a:spLocks noGrp="1" noChangeArrowheads="1"/>
          </p:cNvSpPr>
          <p:nvPr>
            <p:ph type="body" idx="1"/>
          </p:nvPr>
        </p:nvSpPr>
        <p:spPr/>
        <p:txBody>
          <a:bodyPr/>
          <a:lstStyle/>
          <a:p>
            <a:pPr algn="r" rtl="1" eaLnBrk="1" hangingPunct="1">
              <a:defRPr/>
            </a:pPr>
            <a:r>
              <a:rPr lang="fa-IR" dirty="0" smtClean="0">
                <a:cs typeface="B Nazanin" pitchFamily="2" charset="-78"/>
              </a:rPr>
              <a:t>آمادگی برای فعالیتهای سال بعد</a:t>
            </a:r>
          </a:p>
          <a:p>
            <a:pPr algn="r" rtl="1" eaLnBrk="1" hangingPunct="1">
              <a:defRPr/>
            </a:pPr>
            <a:r>
              <a:rPr lang="fa-IR" dirty="0" smtClean="0">
                <a:cs typeface="B Nazanin" pitchFamily="2" charset="-78"/>
              </a:rPr>
              <a:t>برنامه ریزی تیمی</a:t>
            </a:r>
          </a:p>
          <a:p>
            <a:pPr algn="r" rtl="1" eaLnBrk="1" hangingPunct="1">
              <a:defRPr/>
            </a:pPr>
            <a:r>
              <a:rPr lang="fa-IR" dirty="0" smtClean="0">
                <a:cs typeface="B Nazanin" pitchFamily="2" charset="-78"/>
              </a:rPr>
              <a:t>ایجاد اعتماد، تعهد و نظم سازمانی</a:t>
            </a:r>
          </a:p>
          <a:p>
            <a:pPr algn="r" rtl="1" eaLnBrk="1" hangingPunct="1">
              <a:defRPr/>
            </a:pPr>
            <a:r>
              <a:rPr lang="fa-IR" dirty="0" smtClean="0">
                <a:cs typeface="B Nazanin" pitchFamily="2" charset="-78"/>
              </a:rPr>
              <a:t>رسیدن به نتایج کوتاه مدت عملی</a:t>
            </a:r>
          </a:p>
          <a:p>
            <a:pPr algn="r" rtl="1" eaLnBrk="1" hangingPunct="1">
              <a:defRPr/>
            </a:pPr>
            <a:r>
              <a:rPr lang="fa-IR" dirty="0" smtClean="0">
                <a:cs typeface="B Nazanin" pitchFamily="2" charset="-78"/>
              </a:rPr>
              <a:t>به فعلیت در آوردن برنامه استراتژیک سازمان</a:t>
            </a:r>
          </a:p>
          <a:p>
            <a:pPr algn="r" rtl="1" eaLnBrk="1" hangingPunct="1">
              <a:defRPr/>
            </a:pPr>
            <a:r>
              <a:rPr lang="fa-IR" dirty="0" smtClean="0">
                <a:cs typeface="B Nazanin" pitchFamily="2" charset="-78"/>
              </a:rPr>
              <a:t>تضمین حرکت رو به جلو قسمتهای مختلف ( وحدت رویه)</a:t>
            </a:r>
          </a:p>
          <a:p>
            <a:pPr algn="r" rtl="1" eaLnBrk="1" hangingPunct="1">
              <a:defRPr/>
            </a:pPr>
            <a:r>
              <a:rPr lang="fa-IR" dirty="0" smtClean="0">
                <a:cs typeface="B Nazanin" pitchFamily="2" charset="-78"/>
              </a:rPr>
              <a:t>کاهش میزان تصمیمات مدیریتی </a:t>
            </a:r>
            <a:endParaRPr lang="en-US" dirty="0" smtClean="0">
              <a:cs typeface="B Nazanin" pitchFamily="2" charset="-78"/>
            </a:endParaRPr>
          </a:p>
        </p:txBody>
      </p:sp>
      <p:pic>
        <p:nvPicPr>
          <p:cNvPr id="2050" name="Picture 2" descr="F:\barname\Payband-Be-Barname-Rizi.jpg"/>
          <p:cNvPicPr>
            <a:picLocks noChangeAspect="1" noChangeArrowheads="1"/>
          </p:cNvPicPr>
          <p:nvPr/>
        </p:nvPicPr>
        <p:blipFill>
          <a:blip r:embed="rId2" cstate="print"/>
          <a:srcRect/>
          <a:stretch>
            <a:fillRect/>
          </a:stretch>
        </p:blipFill>
        <p:spPr bwMode="auto">
          <a:xfrm>
            <a:off x="285720" y="1357299"/>
            <a:ext cx="3786213" cy="250033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2000"/>
                                        <p:tgtEl>
                                          <p:spTgt spid="50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79">
                                            <p:txEl>
                                              <p:pRg st="0" end="0"/>
                                            </p:txEl>
                                          </p:spTgt>
                                        </p:tgtEl>
                                        <p:attrNameLst>
                                          <p:attrName>style.visibility</p:attrName>
                                        </p:attrNameLst>
                                      </p:cBhvr>
                                      <p:to>
                                        <p:strVal val="visible"/>
                                      </p:to>
                                    </p:set>
                                    <p:animEffect transition="in" filter="fade">
                                      <p:cBhvr>
                                        <p:cTn id="12" dur="2000"/>
                                        <p:tgtEl>
                                          <p:spTgt spid="501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179">
                                            <p:txEl>
                                              <p:pRg st="1" end="1"/>
                                            </p:txEl>
                                          </p:spTgt>
                                        </p:tgtEl>
                                        <p:attrNameLst>
                                          <p:attrName>style.visibility</p:attrName>
                                        </p:attrNameLst>
                                      </p:cBhvr>
                                      <p:to>
                                        <p:strVal val="visible"/>
                                      </p:to>
                                    </p:set>
                                    <p:animEffect transition="in" filter="fade">
                                      <p:cBhvr>
                                        <p:cTn id="17" dur="2000"/>
                                        <p:tgtEl>
                                          <p:spTgt spid="501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179">
                                            <p:txEl>
                                              <p:pRg st="2" end="2"/>
                                            </p:txEl>
                                          </p:spTgt>
                                        </p:tgtEl>
                                        <p:attrNameLst>
                                          <p:attrName>style.visibility</p:attrName>
                                        </p:attrNameLst>
                                      </p:cBhvr>
                                      <p:to>
                                        <p:strVal val="visible"/>
                                      </p:to>
                                    </p:set>
                                    <p:animEffect transition="in" filter="fade">
                                      <p:cBhvr>
                                        <p:cTn id="22" dur="2000"/>
                                        <p:tgtEl>
                                          <p:spTgt spid="5017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179">
                                            <p:txEl>
                                              <p:pRg st="3" end="3"/>
                                            </p:txEl>
                                          </p:spTgt>
                                        </p:tgtEl>
                                        <p:attrNameLst>
                                          <p:attrName>style.visibility</p:attrName>
                                        </p:attrNameLst>
                                      </p:cBhvr>
                                      <p:to>
                                        <p:strVal val="visible"/>
                                      </p:to>
                                    </p:set>
                                    <p:animEffect transition="in" filter="fade">
                                      <p:cBhvr>
                                        <p:cTn id="27" dur="2000"/>
                                        <p:tgtEl>
                                          <p:spTgt spid="5017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0179">
                                            <p:txEl>
                                              <p:pRg st="4" end="4"/>
                                            </p:txEl>
                                          </p:spTgt>
                                        </p:tgtEl>
                                        <p:attrNameLst>
                                          <p:attrName>style.visibility</p:attrName>
                                        </p:attrNameLst>
                                      </p:cBhvr>
                                      <p:to>
                                        <p:strVal val="visible"/>
                                      </p:to>
                                    </p:set>
                                    <p:animEffect transition="in" filter="fade">
                                      <p:cBhvr>
                                        <p:cTn id="32" dur="2000"/>
                                        <p:tgtEl>
                                          <p:spTgt spid="5017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0179">
                                            <p:txEl>
                                              <p:pRg st="5" end="5"/>
                                            </p:txEl>
                                          </p:spTgt>
                                        </p:tgtEl>
                                        <p:attrNameLst>
                                          <p:attrName>style.visibility</p:attrName>
                                        </p:attrNameLst>
                                      </p:cBhvr>
                                      <p:to>
                                        <p:strVal val="visible"/>
                                      </p:to>
                                    </p:set>
                                    <p:animEffect transition="in" filter="fade">
                                      <p:cBhvr>
                                        <p:cTn id="37" dur="2000"/>
                                        <p:tgtEl>
                                          <p:spTgt spid="5017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0179">
                                            <p:txEl>
                                              <p:pRg st="6" end="6"/>
                                            </p:txEl>
                                          </p:spTgt>
                                        </p:tgtEl>
                                        <p:attrNameLst>
                                          <p:attrName>style.visibility</p:attrName>
                                        </p:attrNameLst>
                                      </p:cBhvr>
                                      <p:to>
                                        <p:strVal val="visible"/>
                                      </p:to>
                                    </p:set>
                                    <p:animEffect transition="in" filter="fade">
                                      <p:cBhvr>
                                        <p:cTn id="42" dur="2000"/>
                                        <p:tgtEl>
                                          <p:spTgt spid="5017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050"/>
                                        </p:tgtEl>
                                        <p:attrNameLst>
                                          <p:attrName>style.visibility</p:attrName>
                                        </p:attrNameLst>
                                      </p:cBhvr>
                                      <p:to>
                                        <p:strVal val="visible"/>
                                      </p:to>
                                    </p:set>
                                    <p:animEffect transition="in" filter="box(in)">
                                      <p:cBhvr>
                                        <p:cTn id="47" dur="3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pPr rtl="1" eaLnBrk="1" hangingPunct="1">
              <a:defRPr/>
            </a:pPr>
            <a:r>
              <a:rPr lang="fa-IR" sz="4000" dirty="0" smtClean="0">
                <a:cs typeface="B Titr" pitchFamily="2" charset="-78"/>
              </a:rPr>
              <a:t>تحلیل عملیاتی</a:t>
            </a:r>
            <a:endParaRPr lang="en-US" sz="4000" dirty="0" smtClean="0">
              <a:cs typeface="B Titr" pitchFamily="2" charset="-78"/>
            </a:endParaRPr>
          </a:p>
        </p:txBody>
      </p:sp>
      <p:sp>
        <p:nvSpPr>
          <p:cNvPr id="57347" name="Rectangle 3"/>
          <p:cNvSpPr>
            <a:spLocks noGrp="1" noChangeArrowheads="1"/>
          </p:cNvSpPr>
          <p:nvPr>
            <p:ph type="body" idx="1"/>
          </p:nvPr>
        </p:nvSpPr>
        <p:spPr/>
        <p:txBody>
          <a:bodyPr/>
          <a:lstStyle/>
          <a:p>
            <a:pPr algn="r" rtl="1" eaLnBrk="1" hangingPunct="1">
              <a:defRPr/>
            </a:pPr>
            <a:r>
              <a:rPr lang="fa-IR" dirty="0" smtClean="0">
                <a:cs typeface="B Nazanin" pitchFamily="2" charset="-78"/>
              </a:rPr>
              <a:t>بررسی وضعیت موجود و تقاضاهای پیش رو(برنامه استراتژیک).</a:t>
            </a:r>
          </a:p>
          <a:p>
            <a:pPr algn="r" rtl="1" eaLnBrk="1" hangingPunct="1">
              <a:defRPr/>
            </a:pPr>
            <a:r>
              <a:rPr lang="fa-IR" dirty="0" smtClean="0">
                <a:cs typeface="B Nazanin" pitchFamily="2" charset="-78"/>
              </a:rPr>
              <a:t>بررسی عملکرد سال قبل و جاری برای موضوعاتی که در برنامه سالیانه منظور خواهد شد.</a:t>
            </a:r>
          </a:p>
          <a:p>
            <a:pPr algn="r" rtl="1" eaLnBrk="1" hangingPunct="1">
              <a:defRPr/>
            </a:pPr>
            <a:r>
              <a:rPr lang="fa-IR" dirty="0" smtClean="0">
                <a:cs typeface="B Nazanin" pitchFamily="2" charset="-78"/>
              </a:rPr>
              <a:t>تمرکز روی مشکلات و موضوعات رایج که احتمالاً در برنامه سالیانه تاثیرگذار خواهند بود. ( </a:t>
            </a:r>
            <a:r>
              <a:rPr lang="en-US" dirty="0" smtClean="0">
                <a:cs typeface="B Nazanin" pitchFamily="2" charset="-78"/>
              </a:rPr>
              <a:t>SOWT</a:t>
            </a:r>
            <a:r>
              <a:rPr lang="fa-IR" dirty="0" smtClean="0">
                <a:cs typeface="B Nazanin" pitchFamily="2" charset="-78"/>
              </a:rPr>
              <a:t> ).</a:t>
            </a:r>
            <a:endParaRPr lang="en-US" dirty="0" smtClean="0">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57346"/>
                                        </p:tgtEl>
                                        <p:attrNameLst>
                                          <p:attrName>style.visibility</p:attrName>
                                        </p:attrNameLst>
                                      </p:cBhvr>
                                      <p:to>
                                        <p:strVal val="visible"/>
                                      </p:to>
                                    </p:set>
                                    <p:animEffect transition="in" filter="fade">
                                      <p:cBhvr>
                                        <p:cTn id="7" dur="600">
                                          <p:stCondLst>
                                            <p:cond delay="0"/>
                                          </p:stCondLst>
                                        </p:cTn>
                                        <p:tgtEl>
                                          <p:spTgt spid="57346"/>
                                        </p:tgtEl>
                                      </p:cBhvr>
                                    </p:animEffect>
                                    <p:anim calcmode="lin" valueType="num">
                                      <p:cBhvr>
                                        <p:cTn id="8" dur="600" fill="hold">
                                          <p:stCondLst>
                                            <p:cond delay="0"/>
                                          </p:stCondLst>
                                        </p:cTn>
                                        <p:tgtEl>
                                          <p:spTgt spid="5734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5734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5734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7347">
                                            <p:txEl>
                                              <p:pRg st="0" end="0"/>
                                            </p:txEl>
                                          </p:spTgt>
                                        </p:tgtEl>
                                        <p:attrNameLst>
                                          <p:attrName>style.visibility</p:attrName>
                                        </p:attrNameLst>
                                      </p:cBhvr>
                                      <p:to>
                                        <p:strVal val="visible"/>
                                      </p:to>
                                    </p:set>
                                    <p:animEffect transition="in" filter="slide(fromBottom)">
                                      <p:cBhvr>
                                        <p:cTn id="15" dur="500">
                                          <p:stCondLst>
                                            <p:cond delay="0"/>
                                          </p:stCondLst>
                                        </p:cTn>
                                        <p:tgtEl>
                                          <p:spTgt spid="5734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57347">
                                            <p:txEl>
                                              <p:pRg st="1" end="1"/>
                                            </p:txEl>
                                          </p:spTgt>
                                        </p:tgtEl>
                                        <p:attrNameLst>
                                          <p:attrName>style.visibility</p:attrName>
                                        </p:attrNameLst>
                                      </p:cBhvr>
                                      <p:to>
                                        <p:strVal val="visible"/>
                                      </p:to>
                                    </p:set>
                                    <p:animEffect transition="in" filter="slide(fromBottom)">
                                      <p:cBhvr>
                                        <p:cTn id="20" dur="500">
                                          <p:stCondLst>
                                            <p:cond delay="0"/>
                                          </p:stCondLst>
                                        </p:cTn>
                                        <p:tgtEl>
                                          <p:spTgt spid="5734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7347">
                                            <p:txEl>
                                              <p:pRg st="2" end="2"/>
                                            </p:txEl>
                                          </p:spTgt>
                                        </p:tgtEl>
                                        <p:attrNameLst>
                                          <p:attrName>style.visibility</p:attrName>
                                        </p:attrNameLst>
                                      </p:cBhvr>
                                      <p:to>
                                        <p:strVal val="visible"/>
                                      </p:to>
                                    </p:set>
                                    <p:animEffect transition="in" filter="slide(fromBottom)">
                                      <p:cBhvr>
                                        <p:cTn id="25" dur="500">
                                          <p:stCondLst>
                                            <p:cond delay="0"/>
                                          </p:stCondLst>
                                        </p:cTn>
                                        <p:tgtEl>
                                          <p:spTgt spid="57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a:bodyPr>
          <a:lstStyle/>
          <a:p>
            <a:pPr rtl="1" eaLnBrk="1" hangingPunct="1">
              <a:defRPr/>
            </a:pPr>
            <a:r>
              <a:rPr lang="fa-IR" sz="3600" b="1" dirty="0" smtClean="0">
                <a:cs typeface="B Titr" pitchFamily="2" charset="-78"/>
              </a:rPr>
              <a:t>شاخص های اجرایی</a:t>
            </a:r>
            <a:endParaRPr lang="en-US" sz="3600" b="1" dirty="0" smtClean="0">
              <a:cs typeface="B Titr" pitchFamily="2" charset="-78"/>
            </a:endParaRPr>
          </a:p>
        </p:txBody>
      </p:sp>
      <p:sp>
        <p:nvSpPr>
          <p:cNvPr id="59395" name="Rectangle 3"/>
          <p:cNvSpPr>
            <a:spLocks noGrp="1" noChangeArrowheads="1"/>
          </p:cNvSpPr>
          <p:nvPr>
            <p:ph type="body" idx="1"/>
          </p:nvPr>
        </p:nvSpPr>
        <p:spPr/>
        <p:txBody>
          <a:bodyPr/>
          <a:lstStyle/>
          <a:p>
            <a:pPr algn="r" rtl="1" eaLnBrk="1" hangingPunct="1">
              <a:defRPr/>
            </a:pPr>
            <a:r>
              <a:rPr lang="fa-IR" dirty="0" smtClean="0">
                <a:cs typeface="B Nazanin" pitchFamily="2" charset="-78"/>
              </a:rPr>
              <a:t>قبل از مشخص کردن شاخص ها باید فرایندها را استاندارد کرد تا قابلیت اندازه گیری را پیدا کنند.</a:t>
            </a:r>
          </a:p>
          <a:p>
            <a:pPr algn="r" rtl="1" eaLnBrk="1" hangingPunct="1">
              <a:defRPr/>
            </a:pPr>
            <a:r>
              <a:rPr lang="fa-IR" dirty="0" smtClean="0">
                <a:cs typeface="B Nazanin" pitchFamily="2" charset="-78"/>
              </a:rPr>
              <a:t>فراموش نشود که استانداردها دارای نوسان می باشند.</a:t>
            </a:r>
          </a:p>
          <a:p>
            <a:pPr algn="r" rtl="1" eaLnBrk="1" hangingPunct="1">
              <a:defRPr/>
            </a:pPr>
            <a:r>
              <a:rPr lang="fa-IR" dirty="0" smtClean="0">
                <a:cs typeface="B Nazanin" pitchFamily="2" charset="-78"/>
              </a:rPr>
              <a:t>مشخص کردن شاخصهایی که بهترین نگرش را در مورد نتایج مطلوب فراهم می کنند. که از این شاخص ها برای پایش و ارزشیابی می توان استفاده کرد. بهتر است شاخصها کمی باشند و نه کیفی! همچنین شاخص های انتخابی باید قابل فهم و مورد قبول افراد دیگر باشند.</a:t>
            </a:r>
            <a:endParaRPr lang="en-US" dirty="0" smtClean="0">
              <a:cs typeface="B Nazanin" pitchFamily="2" charset="-78"/>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939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939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939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59394"/>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59395">
                                            <p:txEl>
                                              <p:pRg st="0" end="0"/>
                                            </p:txEl>
                                          </p:spTgt>
                                        </p:tgtEl>
                                        <p:attrNameLst>
                                          <p:attrName>style.visibility</p:attrName>
                                        </p:attrNameLst>
                                      </p:cBhvr>
                                      <p:to>
                                        <p:strVal val="visible"/>
                                      </p:to>
                                    </p:set>
                                    <p:anim calcmode="lin" valueType="num">
                                      <p:cBhvr>
                                        <p:cTn id="17" dur="500" fill="hold"/>
                                        <p:tgtEl>
                                          <p:spTgt spid="5939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593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59395">
                                            <p:txEl>
                                              <p:pRg st="1" end="1"/>
                                            </p:txEl>
                                          </p:spTgt>
                                        </p:tgtEl>
                                        <p:attrNameLst>
                                          <p:attrName>style.visibility</p:attrName>
                                        </p:attrNameLst>
                                      </p:cBhvr>
                                      <p:to>
                                        <p:strVal val="visible"/>
                                      </p:to>
                                    </p:set>
                                    <p:anim calcmode="lin" valueType="num">
                                      <p:cBhvr>
                                        <p:cTn id="23" dur="500" fill="hold"/>
                                        <p:tgtEl>
                                          <p:spTgt spid="5939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5939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59395">
                                            <p:txEl>
                                              <p:pRg st="2" end="2"/>
                                            </p:txEl>
                                          </p:spTgt>
                                        </p:tgtEl>
                                        <p:attrNameLst>
                                          <p:attrName>style.visibility</p:attrName>
                                        </p:attrNameLst>
                                      </p:cBhvr>
                                      <p:to>
                                        <p:strVal val="visible"/>
                                      </p:to>
                                    </p:set>
                                    <p:anim calcmode="lin" valueType="num">
                                      <p:cBhvr>
                                        <p:cTn id="29" dur="500" fill="hold"/>
                                        <p:tgtEl>
                                          <p:spTgt spid="59395">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5939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xit" presetSubtype="32" fill="hold" grpId="2" nodeType="clickEffect">
                                  <p:stCondLst>
                                    <p:cond delay="0"/>
                                  </p:stCondLst>
                                  <p:childTnLst>
                                    <p:anim calcmode="lin" valueType="num">
                                      <p:cBhvr>
                                        <p:cTn id="34" dur="500" fill="hold"/>
                                        <p:tgtEl>
                                          <p:spTgt spid="59394"/>
                                        </p:tgtEl>
                                        <p:attrNameLst>
                                          <p:attrName>ppt_w</p:attrName>
                                        </p:attrNameLst>
                                      </p:cBhvr>
                                      <p:tavLst>
                                        <p:tav tm="0">
                                          <p:val>
                                            <p:strVal val="ppt_w"/>
                                          </p:val>
                                        </p:tav>
                                        <p:tav tm="100000">
                                          <p:val>
                                            <p:fltVal val="0"/>
                                          </p:val>
                                        </p:tav>
                                      </p:tavLst>
                                    </p:anim>
                                    <p:anim calcmode="lin" valueType="num">
                                      <p:cBhvr>
                                        <p:cTn id="35" dur="500" fill="hold"/>
                                        <p:tgtEl>
                                          <p:spTgt spid="59394"/>
                                        </p:tgtEl>
                                        <p:attrNameLst>
                                          <p:attrName>ppt_h</p:attrName>
                                        </p:attrNameLst>
                                      </p:cBhvr>
                                      <p:tavLst>
                                        <p:tav tm="0">
                                          <p:val>
                                            <p:strVal val="ppt_h"/>
                                          </p:val>
                                        </p:tav>
                                        <p:tav tm="100000">
                                          <p:val>
                                            <p:fltVal val="0"/>
                                          </p:val>
                                        </p:tav>
                                      </p:tavLst>
                                    </p:anim>
                                    <p:set>
                                      <p:cBhvr>
                                        <p:cTn id="36" dur="1" fill="hold">
                                          <p:stCondLst>
                                            <p:cond delay="499"/>
                                          </p:stCondLst>
                                        </p:cTn>
                                        <p:tgtEl>
                                          <p:spTgt spid="59394"/>
                                        </p:tgtEl>
                                        <p:attrNameLst>
                                          <p:attrName>style.visibility</p:attrName>
                                        </p:attrNameLst>
                                      </p:cBhvr>
                                      <p:to>
                                        <p:strVal val="hidden"/>
                                      </p:to>
                                    </p:set>
                                  </p:childTnLst>
                                </p:cTn>
                              </p:par>
                              <p:par>
                                <p:cTn id="37" presetID="23" presetClass="exit" presetSubtype="32" fill="hold" grpId="1" nodeType="withEffect">
                                  <p:stCondLst>
                                    <p:cond delay="0"/>
                                  </p:stCondLst>
                                  <p:childTnLst>
                                    <p:anim calcmode="lin" valueType="num">
                                      <p:cBhvr>
                                        <p:cTn id="38" dur="500" fill="hold"/>
                                        <p:tgtEl>
                                          <p:spTgt spid="59395">
                                            <p:txEl>
                                              <p:pRg st="0" end="0"/>
                                            </p:txEl>
                                          </p:spTgt>
                                        </p:tgtEl>
                                        <p:attrNameLst>
                                          <p:attrName>ppt_w</p:attrName>
                                        </p:attrNameLst>
                                      </p:cBhvr>
                                      <p:tavLst>
                                        <p:tav tm="0">
                                          <p:val>
                                            <p:strVal val="ppt_w"/>
                                          </p:val>
                                        </p:tav>
                                        <p:tav tm="100000">
                                          <p:val>
                                            <p:fltVal val="0"/>
                                          </p:val>
                                        </p:tav>
                                      </p:tavLst>
                                    </p:anim>
                                    <p:anim calcmode="lin" valueType="num">
                                      <p:cBhvr>
                                        <p:cTn id="39" dur="500" fill="hold"/>
                                        <p:tgtEl>
                                          <p:spTgt spid="59395">
                                            <p:txEl>
                                              <p:pRg st="0" end="0"/>
                                            </p:txEl>
                                          </p:spTgt>
                                        </p:tgtEl>
                                        <p:attrNameLst>
                                          <p:attrName>ppt_h</p:attrName>
                                        </p:attrNameLst>
                                      </p:cBhvr>
                                      <p:tavLst>
                                        <p:tav tm="0">
                                          <p:val>
                                            <p:strVal val="ppt_h"/>
                                          </p:val>
                                        </p:tav>
                                        <p:tav tm="100000">
                                          <p:val>
                                            <p:fltVal val="0"/>
                                          </p:val>
                                        </p:tav>
                                      </p:tavLst>
                                    </p:anim>
                                    <p:set>
                                      <p:cBhvr>
                                        <p:cTn id="40" dur="1" fill="hold">
                                          <p:stCondLst>
                                            <p:cond delay="499"/>
                                          </p:stCondLst>
                                        </p:cTn>
                                        <p:tgtEl>
                                          <p:spTgt spid="59395">
                                            <p:txEl>
                                              <p:pRg st="0" end="0"/>
                                            </p:txEl>
                                          </p:spTgt>
                                        </p:tgtEl>
                                        <p:attrNameLst>
                                          <p:attrName>style.visibility</p:attrName>
                                        </p:attrNameLst>
                                      </p:cBhvr>
                                      <p:to>
                                        <p:strVal val="hidden"/>
                                      </p:to>
                                    </p:set>
                                  </p:childTnLst>
                                </p:cTn>
                              </p:par>
                              <p:par>
                                <p:cTn id="41" presetID="23" presetClass="exit" presetSubtype="32" fill="hold" grpId="1" nodeType="withEffect">
                                  <p:stCondLst>
                                    <p:cond delay="0"/>
                                  </p:stCondLst>
                                  <p:childTnLst>
                                    <p:anim calcmode="lin" valueType="num">
                                      <p:cBhvr>
                                        <p:cTn id="42" dur="500" fill="hold"/>
                                        <p:tgtEl>
                                          <p:spTgt spid="59395">
                                            <p:txEl>
                                              <p:pRg st="1" end="1"/>
                                            </p:txEl>
                                          </p:spTgt>
                                        </p:tgtEl>
                                        <p:attrNameLst>
                                          <p:attrName>ppt_w</p:attrName>
                                        </p:attrNameLst>
                                      </p:cBhvr>
                                      <p:tavLst>
                                        <p:tav tm="0">
                                          <p:val>
                                            <p:strVal val="ppt_w"/>
                                          </p:val>
                                        </p:tav>
                                        <p:tav tm="100000">
                                          <p:val>
                                            <p:fltVal val="0"/>
                                          </p:val>
                                        </p:tav>
                                      </p:tavLst>
                                    </p:anim>
                                    <p:anim calcmode="lin" valueType="num">
                                      <p:cBhvr>
                                        <p:cTn id="43" dur="500" fill="hold"/>
                                        <p:tgtEl>
                                          <p:spTgt spid="59395">
                                            <p:txEl>
                                              <p:pRg st="1" end="1"/>
                                            </p:txEl>
                                          </p:spTgt>
                                        </p:tgtEl>
                                        <p:attrNameLst>
                                          <p:attrName>ppt_h</p:attrName>
                                        </p:attrNameLst>
                                      </p:cBhvr>
                                      <p:tavLst>
                                        <p:tav tm="0">
                                          <p:val>
                                            <p:strVal val="ppt_h"/>
                                          </p:val>
                                        </p:tav>
                                        <p:tav tm="100000">
                                          <p:val>
                                            <p:fltVal val="0"/>
                                          </p:val>
                                        </p:tav>
                                      </p:tavLst>
                                    </p:anim>
                                    <p:set>
                                      <p:cBhvr>
                                        <p:cTn id="44" dur="1" fill="hold">
                                          <p:stCondLst>
                                            <p:cond delay="499"/>
                                          </p:stCondLst>
                                        </p:cTn>
                                        <p:tgtEl>
                                          <p:spTgt spid="59395">
                                            <p:txEl>
                                              <p:pRg st="1" end="1"/>
                                            </p:txEl>
                                          </p:spTgt>
                                        </p:tgtEl>
                                        <p:attrNameLst>
                                          <p:attrName>style.visibility</p:attrName>
                                        </p:attrNameLst>
                                      </p:cBhvr>
                                      <p:to>
                                        <p:strVal val="hidden"/>
                                      </p:to>
                                    </p:set>
                                  </p:childTnLst>
                                </p:cTn>
                              </p:par>
                              <p:par>
                                <p:cTn id="45" presetID="23" presetClass="exit" presetSubtype="32" fill="hold" grpId="1" nodeType="withEffect">
                                  <p:stCondLst>
                                    <p:cond delay="0"/>
                                  </p:stCondLst>
                                  <p:childTnLst>
                                    <p:anim calcmode="lin" valueType="num">
                                      <p:cBhvr>
                                        <p:cTn id="46" dur="500" fill="hold"/>
                                        <p:tgtEl>
                                          <p:spTgt spid="59395">
                                            <p:txEl>
                                              <p:pRg st="2" end="2"/>
                                            </p:txEl>
                                          </p:spTgt>
                                        </p:tgtEl>
                                        <p:attrNameLst>
                                          <p:attrName>ppt_w</p:attrName>
                                        </p:attrNameLst>
                                      </p:cBhvr>
                                      <p:tavLst>
                                        <p:tav tm="0">
                                          <p:val>
                                            <p:strVal val="ppt_w"/>
                                          </p:val>
                                        </p:tav>
                                        <p:tav tm="100000">
                                          <p:val>
                                            <p:fltVal val="0"/>
                                          </p:val>
                                        </p:tav>
                                      </p:tavLst>
                                    </p:anim>
                                    <p:anim calcmode="lin" valueType="num">
                                      <p:cBhvr>
                                        <p:cTn id="47" dur="500" fill="hold"/>
                                        <p:tgtEl>
                                          <p:spTgt spid="59395">
                                            <p:txEl>
                                              <p:pRg st="2" end="2"/>
                                            </p:txEl>
                                          </p:spTgt>
                                        </p:tgtEl>
                                        <p:attrNameLst>
                                          <p:attrName>ppt_h</p:attrName>
                                        </p:attrNameLst>
                                      </p:cBhvr>
                                      <p:tavLst>
                                        <p:tav tm="0">
                                          <p:val>
                                            <p:strVal val="ppt_h"/>
                                          </p:val>
                                        </p:tav>
                                        <p:tav tm="100000">
                                          <p:val>
                                            <p:fltVal val="0"/>
                                          </p:val>
                                        </p:tav>
                                      </p:tavLst>
                                    </p:anim>
                                    <p:set>
                                      <p:cBhvr>
                                        <p:cTn id="48" dur="1" fill="hold">
                                          <p:stCondLst>
                                            <p:cond delay="499"/>
                                          </p:stCondLst>
                                        </p:cTn>
                                        <p:tgtEl>
                                          <p:spTgt spid="5939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4" grpId="1"/>
      <p:bldP spid="59394" grpId="2"/>
      <p:bldP spid="59395" grpId="0" build="p"/>
      <p:bldP spid="59395" grpI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cs typeface="B Nazanin" panose="00000400000000000000" pitchFamily="2" charset="-78"/>
              </a:rPr>
              <a:t>شاخصهای عملکردی مترادف کیفیت نیست ولی می تواند نماینده آن باشد.</a:t>
            </a:r>
          </a:p>
          <a:p>
            <a:r>
              <a:rPr lang="fa-IR" dirty="0" smtClean="0">
                <a:cs typeface="B Nazanin" panose="00000400000000000000" pitchFamily="2" charset="-78"/>
              </a:rPr>
              <a:t>مولفه های کلیدی عملکرد:</a:t>
            </a:r>
            <a:r>
              <a:rPr lang="fa-IR" dirty="0" smtClean="0">
                <a:solidFill>
                  <a:srgbClr val="C00000"/>
                </a:solidFill>
                <a:cs typeface="B Nazanin" panose="00000400000000000000" pitchFamily="2" charset="-78"/>
              </a:rPr>
              <a:t>بهره وری،کیفیت، هزینه، خرید، اثر بخشی،کارایی، استفاده از منابع، به موقع بودن، ایمنی</a:t>
            </a:r>
          </a:p>
          <a:p>
            <a:endParaRPr lang="fa-IR" dirty="0" smtClean="0">
              <a:cs typeface="B Nazanin" panose="00000400000000000000" pitchFamily="2" charset="-78"/>
            </a:endParaRPr>
          </a:p>
          <a:p>
            <a:r>
              <a:rPr lang="fa-IR" dirty="0" smtClean="0">
                <a:cs typeface="B Nazanin" panose="00000400000000000000" pitchFamily="2" charset="-78"/>
              </a:rPr>
              <a:t>در مدل های دیگر( دیوید گاروین) نحوه برخورد با ارباب رجوع وپاسخگویی جزء مولفه های کیفیت شناخته شده است.</a:t>
            </a:r>
            <a:endParaRPr lang="fa-IR" dirty="0">
              <a:cs typeface="B Nazanin" panose="00000400000000000000" pitchFamily="2" charset="-78"/>
            </a:endParaRPr>
          </a:p>
        </p:txBody>
      </p:sp>
    </p:spTree>
    <p:extLst>
      <p:ext uri="{BB962C8B-B14F-4D97-AF65-F5344CB8AC3E}">
        <p14:creationId xmlns:p14="http://schemas.microsoft.com/office/powerpoint/2010/main" xmlns="" val="160985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186766" cy="1131910"/>
          </a:xfrm>
        </p:spPr>
        <p:txBody>
          <a:bodyPr>
            <a:normAutofit fontScale="90000"/>
          </a:bodyPr>
          <a:lstStyle/>
          <a:p>
            <a:r>
              <a:rPr lang="fa-IR" sz="3600" dirty="0" smtClean="0">
                <a:cs typeface="B Nazanin" pitchFamily="2" charset="-78"/>
              </a:rPr>
              <a:t>شاخص های عملکردی در دو گروه ارزیابی می شوند:</a:t>
            </a:r>
            <a:r>
              <a:rPr lang="fa-IR" dirty="0" smtClean="0"/>
              <a:t/>
            </a:r>
            <a:br>
              <a:rPr lang="fa-IR" dirty="0" smtClean="0"/>
            </a:br>
            <a:endParaRPr lang="fa-IR" dirty="0"/>
          </a:p>
        </p:txBody>
      </p:sp>
      <p:sp>
        <p:nvSpPr>
          <p:cNvPr id="3" name="Content Placeholder 2"/>
          <p:cNvSpPr>
            <a:spLocks noGrp="1"/>
          </p:cNvSpPr>
          <p:nvPr>
            <p:ph idx="1"/>
          </p:nvPr>
        </p:nvSpPr>
        <p:spPr/>
        <p:txBody>
          <a:bodyPr/>
          <a:lstStyle/>
          <a:p>
            <a:r>
              <a:rPr lang="fa-IR" dirty="0" smtClean="0">
                <a:cs typeface="B Nazanin" panose="00000400000000000000" pitchFamily="2" charset="-78"/>
              </a:rPr>
              <a:t>شاخص هایی که اندازه گیری مستمر آنها برابر دستورالعمل وزارت الزامی است.</a:t>
            </a:r>
          </a:p>
          <a:p>
            <a:r>
              <a:rPr lang="fa-IR" dirty="0" smtClean="0">
                <a:cs typeface="B Nazanin" panose="00000400000000000000" pitchFamily="2" charset="-78"/>
              </a:rPr>
              <a:t>شاخص هایی که بیمارستان بر حسب شرایط خود وتنوع خدمت طراحی می نماید.</a:t>
            </a:r>
            <a:endParaRPr lang="fa-IR"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4" descr="2"/>
          <p:cNvPicPr>
            <a:picLocks noChangeAspect="1" noChangeArrowheads="1"/>
          </p:cNvPicPr>
          <p:nvPr/>
        </p:nvPicPr>
        <p:blipFill>
          <a:blip r:embed="rId2" cstate="print"/>
          <a:srcRect r="56694" b="46066"/>
          <a:stretch>
            <a:fillRect/>
          </a:stretch>
        </p:blipFill>
        <p:spPr bwMode="auto">
          <a:xfrm rot="2798351">
            <a:off x="2082800" y="930275"/>
            <a:ext cx="4754563" cy="5014913"/>
          </a:xfrm>
          <a:prstGeom prst="rect">
            <a:avLst/>
          </a:prstGeom>
          <a:noFill/>
          <a:ln w="9525">
            <a:noFill/>
            <a:miter lim="800000"/>
            <a:headEnd/>
            <a:tailEnd/>
          </a:ln>
        </p:spPr>
      </p:pic>
      <p:sp>
        <p:nvSpPr>
          <p:cNvPr id="20483" name="Rectangle 6"/>
          <p:cNvSpPr>
            <a:spLocks noChangeArrowheads="1"/>
          </p:cNvSpPr>
          <p:nvPr/>
        </p:nvSpPr>
        <p:spPr bwMode="auto">
          <a:xfrm>
            <a:off x="2339975" y="2228850"/>
            <a:ext cx="2378075" cy="2743200"/>
          </a:xfrm>
          <a:prstGeom prst="rect">
            <a:avLst/>
          </a:prstGeom>
          <a:noFill/>
          <a:ln w="9525">
            <a:noFill/>
            <a:miter lim="800000"/>
            <a:headEnd/>
            <a:tailEnd/>
          </a:ln>
        </p:spPr>
        <p:txBody>
          <a:bodyPr lIns="0" tIns="0" rIns="44436" bIns="0" anchor="ctr">
            <a:spAutoFit/>
          </a:bodyPr>
          <a:lstStyle/>
          <a:p>
            <a:pPr algn="ctr">
              <a:buFontTx/>
              <a:buNone/>
            </a:pPr>
            <a:r>
              <a:rPr lang="ar-SA" sz="1500" b="1">
                <a:solidFill>
                  <a:schemeClr val="tx1"/>
                </a:solidFill>
              </a:rPr>
              <a:t>وقتي که ديگران خشمگين هستند تنفر دارند انتقاد مي کنند يا مهاجم به نظر مي رسند مي توانم آن لحظه آنان را چنان که به نظر مي رسند ببينم و يا هراسيده و نياز مند کمک به عشق. وقتي که با خشم نفرت انتقاد و تهاجم واکنش نشان ندهم آنگاه مي توانم به درون خود روم و برکت عشق خويش را دريابم.بدين سان مي توانم برگزينم که با عشق و</a:t>
            </a:r>
            <a:r>
              <a:rPr lang="en-US" sz="1500" b="1">
                <a:solidFill>
                  <a:schemeClr val="tx1"/>
                </a:solidFill>
              </a:rPr>
              <a:t> </a:t>
            </a:r>
            <a:r>
              <a:rPr lang="ar-SA" sz="1500" b="1">
                <a:solidFill>
                  <a:schemeClr val="tx1"/>
                </a:solidFill>
              </a:rPr>
              <a:t>مهرباني ونه از ديدگاه ترس واکنش نشان دهم </a:t>
            </a:r>
            <a:r>
              <a:rPr lang="en-US" sz="1500" b="1">
                <a:solidFill>
                  <a:schemeClr val="tx1"/>
                </a:solidFill>
              </a:rPr>
              <a:t>.</a:t>
            </a:r>
            <a:endParaRPr lang="ar-SA" sz="1500" b="1">
              <a:solidFill>
                <a:schemeClr val="tx1"/>
              </a:solidFill>
            </a:endParaRPr>
          </a:p>
        </p:txBody>
      </p:sp>
      <p:pic>
        <p:nvPicPr>
          <p:cNvPr id="20484" name="Picture 7" descr="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20485" name="Picture 8" descr="Darush"/>
          <p:cNvPicPr>
            <a:picLocks noChangeAspect="1" noChangeArrowheads="1"/>
          </p:cNvPicPr>
          <p:nvPr/>
        </p:nvPicPr>
        <p:blipFill>
          <a:blip r:embed="rId4" cstate="print"/>
          <a:srcRect/>
          <a:stretch>
            <a:fillRect/>
          </a:stretch>
        </p:blipFill>
        <p:spPr bwMode="auto">
          <a:xfrm>
            <a:off x="0" y="0"/>
            <a:ext cx="1992313" cy="2376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شاخص ها</a:t>
            </a:r>
            <a:endParaRPr lang="fa-IR" dirty="0"/>
          </a:p>
        </p:txBody>
      </p:sp>
      <p:sp>
        <p:nvSpPr>
          <p:cNvPr id="3" name="Content Placeholder 2"/>
          <p:cNvSpPr>
            <a:spLocks noGrp="1"/>
          </p:cNvSpPr>
          <p:nvPr>
            <p:ph idx="1"/>
          </p:nvPr>
        </p:nvSpPr>
        <p:spPr/>
        <p:txBody>
          <a:bodyPr/>
          <a:lstStyle/>
          <a:p>
            <a:r>
              <a:rPr lang="fa-IR" dirty="0" smtClean="0">
                <a:cs typeface="B Nazanin" panose="00000400000000000000" pitchFamily="2" charset="-78"/>
              </a:rPr>
              <a:t>شاخص های ساختاری/ ورودی</a:t>
            </a:r>
          </a:p>
          <a:p>
            <a:r>
              <a:rPr lang="fa-IR" dirty="0" smtClean="0">
                <a:cs typeface="B Nazanin" panose="00000400000000000000" pitchFamily="2" charset="-78"/>
              </a:rPr>
              <a:t>شاخص های فرایند/وظیفه ای</a:t>
            </a:r>
          </a:p>
          <a:p>
            <a:r>
              <a:rPr lang="fa-IR" dirty="0" smtClean="0">
                <a:cs typeface="B Nazanin" panose="00000400000000000000" pitchFamily="2" charset="-78"/>
              </a:rPr>
              <a:t>شاخص های بروندادی/خروجی</a:t>
            </a:r>
          </a:p>
          <a:p>
            <a:r>
              <a:rPr lang="fa-IR" dirty="0" smtClean="0">
                <a:cs typeface="B Nazanin" panose="00000400000000000000" pitchFamily="2" charset="-78"/>
              </a:rPr>
              <a:t>شاخص های پیامدی(مورد تاکید در ارزیابی عملکرد)</a:t>
            </a:r>
            <a:endParaRPr lang="fa-IR" dirty="0">
              <a:cs typeface="B Nazanin" panose="00000400000000000000" pitchFamily="2" charset="-78"/>
            </a:endParaRPr>
          </a:p>
        </p:txBody>
      </p:sp>
    </p:spTree>
    <p:extLst>
      <p:ext uri="{BB962C8B-B14F-4D97-AF65-F5344CB8AC3E}">
        <p14:creationId xmlns:p14="http://schemas.microsoft.com/office/powerpoint/2010/main" xmlns="" val="1927310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pPr rtl="1" eaLnBrk="1" hangingPunct="1">
              <a:defRPr/>
            </a:pPr>
            <a:r>
              <a:rPr lang="fa-IR" sz="3600" dirty="0" smtClean="0">
                <a:cs typeface="B Titr" pitchFamily="2" charset="-78"/>
              </a:rPr>
              <a:t>اهداف عملیاتی</a:t>
            </a:r>
            <a:endParaRPr lang="en-US" sz="3600" dirty="0" smtClean="0">
              <a:cs typeface="B Titr" pitchFamily="2" charset="-78"/>
            </a:endParaRPr>
          </a:p>
        </p:txBody>
      </p:sp>
      <p:sp>
        <p:nvSpPr>
          <p:cNvPr id="62467" name="Rectangle 3"/>
          <p:cNvSpPr>
            <a:spLocks noGrp="1" noChangeArrowheads="1"/>
          </p:cNvSpPr>
          <p:nvPr>
            <p:ph type="body" idx="1"/>
          </p:nvPr>
        </p:nvSpPr>
        <p:spPr/>
        <p:txBody>
          <a:bodyPr/>
          <a:lstStyle/>
          <a:p>
            <a:pPr algn="r" rtl="1" eaLnBrk="1" hangingPunct="1">
              <a:lnSpc>
                <a:spcPct val="90000"/>
              </a:lnSpc>
              <a:defRPr/>
            </a:pPr>
            <a:r>
              <a:rPr lang="fa-IR" dirty="0" smtClean="0">
                <a:cs typeface="B Nazanin" pitchFamily="2" charset="-78"/>
              </a:rPr>
              <a:t>در واقع نتایج اختصاصی و قابل اندازه گیری را بیان می کنند که این نتایج در طول برنامه حاصل می شوند.</a:t>
            </a:r>
          </a:p>
          <a:p>
            <a:pPr algn="r" rtl="1" eaLnBrk="1" hangingPunct="1">
              <a:lnSpc>
                <a:spcPct val="90000"/>
              </a:lnSpc>
              <a:defRPr/>
            </a:pPr>
            <a:r>
              <a:rPr lang="fa-IR" dirty="0" smtClean="0">
                <a:cs typeface="B Nazanin" pitchFamily="2" charset="-78"/>
              </a:rPr>
              <a:t>اقدامات اصلی سازمان هستند که برای یک دوره برنامه عملیاتی طراحی شده اند.</a:t>
            </a:r>
          </a:p>
          <a:p>
            <a:pPr algn="r" rtl="1" eaLnBrk="1" hangingPunct="1">
              <a:lnSpc>
                <a:spcPct val="90000"/>
              </a:lnSpc>
              <a:defRPr/>
            </a:pPr>
            <a:r>
              <a:rPr lang="fa-IR" dirty="0" smtClean="0">
                <a:cs typeface="B Nazanin" pitchFamily="2" charset="-78"/>
              </a:rPr>
              <a:t>اهداف عملیاتی لازم است با اهداف استراتژیک سازمان منطبق و از آنها حمایت کنند.</a:t>
            </a:r>
          </a:p>
          <a:p>
            <a:pPr algn="r" rtl="1" eaLnBrk="1" hangingPunct="1">
              <a:lnSpc>
                <a:spcPct val="90000"/>
              </a:lnSpc>
              <a:buNone/>
              <a:defRPr/>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500" fill="hold"/>
                                        <p:tgtEl>
                                          <p:spTgt spid="62466"/>
                                        </p:tgtEl>
                                        <p:attrNameLst>
                                          <p:attrName>ppt_w</p:attrName>
                                        </p:attrNameLst>
                                      </p:cBhvr>
                                      <p:tavLst>
                                        <p:tav tm="0">
                                          <p:val>
                                            <p:fltVal val="0"/>
                                          </p:val>
                                        </p:tav>
                                        <p:tav tm="100000">
                                          <p:val>
                                            <p:strVal val="#ppt_w"/>
                                          </p:val>
                                        </p:tav>
                                      </p:tavLst>
                                    </p:anim>
                                    <p:anim calcmode="lin" valueType="num">
                                      <p:cBhvr>
                                        <p:cTn id="8" dur="500" fill="hold"/>
                                        <p:tgtEl>
                                          <p:spTgt spid="62466"/>
                                        </p:tgtEl>
                                        <p:attrNameLst>
                                          <p:attrName>ppt_h</p:attrName>
                                        </p:attrNameLst>
                                      </p:cBhvr>
                                      <p:tavLst>
                                        <p:tav tm="0">
                                          <p:val>
                                            <p:fltVal val="0"/>
                                          </p:val>
                                        </p:tav>
                                        <p:tav tm="100000">
                                          <p:val>
                                            <p:strVal val="#ppt_h"/>
                                          </p:val>
                                        </p:tav>
                                      </p:tavLst>
                                    </p:anim>
                                    <p:anim calcmode="lin" valueType="num">
                                      <p:cBhvr>
                                        <p:cTn id="9" dur="500" fill="hold"/>
                                        <p:tgtEl>
                                          <p:spTgt spid="62466"/>
                                        </p:tgtEl>
                                        <p:attrNameLst>
                                          <p:attrName>style.rotation</p:attrName>
                                        </p:attrNameLst>
                                      </p:cBhvr>
                                      <p:tavLst>
                                        <p:tav tm="0">
                                          <p:val>
                                            <p:fltVal val="360"/>
                                          </p:val>
                                        </p:tav>
                                        <p:tav tm="100000">
                                          <p:val>
                                            <p:fltVal val="0"/>
                                          </p:val>
                                        </p:tav>
                                      </p:tavLst>
                                    </p:anim>
                                    <p:animEffect transition="in" filter="fade">
                                      <p:cBhvr>
                                        <p:cTn id="10" dur="500"/>
                                        <p:tgtEl>
                                          <p:spTgt spid="6246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62467">
                                            <p:txEl>
                                              <p:pRg st="0" end="0"/>
                                            </p:txEl>
                                          </p:spTgt>
                                        </p:tgtEl>
                                        <p:attrNameLst>
                                          <p:attrName>style.visibility</p:attrName>
                                        </p:attrNameLst>
                                      </p:cBhvr>
                                      <p:to>
                                        <p:strVal val="visible"/>
                                      </p:to>
                                    </p:set>
                                    <p:anim calcmode="lin" valueType="num">
                                      <p:cBhvr>
                                        <p:cTn id="15" dur="500" fill="hold"/>
                                        <p:tgtEl>
                                          <p:spTgt spid="6246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246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6246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6246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62467">
                                            <p:txEl>
                                              <p:pRg st="1" end="1"/>
                                            </p:txEl>
                                          </p:spTgt>
                                        </p:tgtEl>
                                        <p:attrNameLst>
                                          <p:attrName>style.visibility</p:attrName>
                                        </p:attrNameLst>
                                      </p:cBhvr>
                                      <p:to>
                                        <p:strVal val="visible"/>
                                      </p:to>
                                    </p:set>
                                    <p:anim calcmode="lin" valueType="num">
                                      <p:cBhvr>
                                        <p:cTn id="23" dur="500" fill="hold"/>
                                        <p:tgtEl>
                                          <p:spTgt spid="6246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62467">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62467">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6246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62467">
                                            <p:txEl>
                                              <p:pRg st="2" end="2"/>
                                            </p:txEl>
                                          </p:spTgt>
                                        </p:tgtEl>
                                        <p:attrNameLst>
                                          <p:attrName>style.visibility</p:attrName>
                                        </p:attrNameLst>
                                      </p:cBhvr>
                                      <p:to>
                                        <p:strVal val="visible"/>
                                      </p:to>
                                    </p:set>
                                    <p:anim calcmode="lin" valueType="num">
                                      <p:cBhvr>
                                        <p:cTn id="31" dur="500" fill="hold"/>
                                        <p:tgtEl>
                                          <p:spTgt spid="62467">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62467">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62467">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6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گام هاي طراحی برنامه عملیاتی:</a:t>
            </a:r>
            <a:br>
              <a:rPr lang="fa-IR" b="1" dirty="0" smtClean="0"/>
            </a:br>
            <a:endParaRPr lang="fa-IR" dirty="0"/>
          </a:p>
        </p:txBody>
      </p:sp>
      <p:sp>
        <p:nvSpPr>
          <p:cNvPr id="3" name="Content Placeholder 2"/>
          <p:cNvSpPr>
            <a:spLocks noGrp="1"/>
          </p:cNvSpPr>
          <p:nvPr>
            <p:ph idx="1"/>
          </p:nvPr>
        </p:nvSpPr>
        <p:spPr/>
        <p:txBody>
          <a:bodyPr>
            <a:normAutofit fontScale="85000" lnSpcReduction="10000"/>
          </a:bodyPr>
          <a:lstStyle/>
          <a:p>
            <a:pPr>
              <a:buNone/>
            </a:pPr>
            <a:r>
              <a:rPr lang="fa-IR" b="1" dirty="0" smtClean="0"/>
              <a:t>1</a:t>
            </a:r>
            <a:r>
              <a:rPr lang="fa-IR" dirty="0" smtClean="0">
                <a:cs typeface="B Nazanin" pitchFamily="2" charset="-78"/>
              </a:rPr>
              <a:t>. در گام اول براي طراحی و تدوین برنامه عملیاتی، اهداف و مقاصد سازمان را تعیین میکنیم.</a:t>
            </a:r>
          </a:p>
          <a:p>
            <a:pPr>
              <a:buNone/>
            </a:pPr>
            <a:r>
              <a:rPr lang="fa-IR" dirty="0" smtClean="0">
                <a:cs typeface="B Nazanin" pitchFamily="2" charset="-78"/>
              </a:rPr>
              <a:t>2.در گام دوم مقاصد و اهداف اختصاصی یا عینی سازمان را تعیین میکنیم</a:t>
            </a:r>
          </a:p>
          <a:p>
            <a:pPr>
              <a:buNone/>
            </a:pPr>
            <a:r>
              <a:rPr lang="fa-IR" dirty="0" smtClean="0">
                <a:cs typeface="B Nazanin" pitchFamily="2" charset="-78"/>
              </a:rPr>
              <a:t>3. در گام سوم استراتژي تدوین میشود</a:t>
            </a:r>
          </a:p>
          <a:p>
            <a:pPr>
              <a:buNone/>
            </a:pPr>
            <a:r>
              <a:rPr lang="fa-IR" dirty="0" smtClean="0">
                <a:cs typeface="B Nazanin" pitchFamily="2" charset="-78"/>
              </a:rPr>
              <a:t>4. در گام چهارم </a:t>
            </a:r>
            <a:r>
              <a:rPr lang="fa-IR" dirty="0" smtClean="0">
                <a:solidFill>
                  <a:srgbClr val="0070C0"/>
                </a:solidFill>
                <a:cs typeface="B Nazanin" pitchFamily="2" charset="-78"/>
              </a:rPr>
              <a:t>گامهاي عملیاتی براي انجام فعالیتها </a:t>
            </a:r>
            <a:r>
              <a:rPr lang="fa-IR" dirty="0" smtClean="0">
                <a:cs typeface="B Nazanin" pitchFamily="2" charset="-78"/>
              </a:rPr>
              <a:t>تعیین میشود</a:t>
            </a:r>
          </a:p>
          <a:p>
            <a:pPr>
              <a:buNone/>
            </a:pPr>
            <a:r>
              <a:rPr lang="fa-IR" dirty="0" smtClean="0">
                <a:cs typeface="B Nazanin" pitchFamily="2" charset="-78"/>
              </a:rPr>
              <a:t>5. در گام پنجم چارچوب زمانی براي انجام هر گام اجرایی تعیین میشود</a:t>
            </a:r>
          </a:p>
          <a:p>
            <a:pPr>
              <a:buNone/>
            </a:pPr>
            <a:r>
              <a:rPr lang="fa-IR" dirty="0" smtClean="0">
                <a:cs typeface="B Nazanin" pitchFamily="2" charset="-78"/>
              </a:rPr>
              <a:t>6. در گام ششم منابع ضروري و موردنیاز تعیین میشود</a:t>
            </a:r>
          </a:p>
          <a:p>
            <a:pPr>
              <a:buNone/>
            </a:pPr>
            <a:r>
              <a:rPr lang="fa-IR" dirty="0" smtClean="0">
                <a:cs typeface="B Nazanin" pitchFamily="2" charset="-78"/>
              </a:rPr>
              <a:t>7. در گام هفتم شاخصهاي سنجش و پایش عملکرد تعیین میگردد.</a:t>
            </a:r>
          </a:p>
          <a:p>
            <a:pPr>
              <a:buNone/>
            </a:pPr>
            <a:r>
              <a:rPr lang="fa-IR" dirty="0" smtClean="0">
                <a:cs typeface="B Nazanin" pitchFamily="2" charset="-78"/>
              </a:rPr>
              <a:t>8. در گام هشتم پایش عملکرد انجام میگیرد</a:t>
            </a:r>
          </a:p>
          <a:p>
            <a:endParaRPr lang="fa-IR" dirty="0" smtClean="0"/>
          </a:p>
          <a:p>
            <a:endParaRPr lang="fa-IR" dirty="0"/>
          </a:p>
        </p:txBody>
      </p:sp>
      <p:pic>
        <p:nvPicPr>
          <p:cNvPr id="6146" name="Picture 2" descr="F:\barname\download (1).jpg"/>
          <p:cNvPicPr>
            <a:picLocks noChangeAspect="1" noChangeArrowheads="1"/>
          </p:cNvPicPr>
          <p:nvPr/>
        </p:nvPicPr>
        <p:blipFill>
          <a:blip r:embed="rId2" cstate="print"/>
          <a:srcRect/>
          <a:stretch>
            <a:fillRect/>
          </a:stretch>
        </p:blipFill>
        <p:spPr bwMode="auto">
          <a:xfrm>
            <a:off x="285720" y="214290"/>
            <a:ext cx="1143008" cy="12858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3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C000"/>
                </a:solidFill>
                <a:cs typeface="B Titr" pitchFamily="2" charset="-78"/>
              </a:rPr>
              <a:t>ویژگی اهداف: </a:t>
            </a:r>
            <a:r>
              <a:rPr lang="en-US" dirty="0" smtClean="0">
                <a:solidFill>
                  <a:srgbClr val="FFC000"/>
                </a:solidFill>
                <a:cs typeface="B Titr" pitchFamily="2" charset="-78"/>
              </a:rPr>
              <a:t>SMART+P</a:t>
            </a:r>
            <a:endParaRPr lang="fa-IR" dirty="0">
              <a:cs typeface="B Titr" pitchFamily="2" charset="-78"/>
            </a:endParaRPr>
          </a:p>
        </p:txBody>
      </p:sp>
      <p:sp>
        <p:nvSpPr>
          <p:cNvPr id="3" name="Content Placeholder 2"/>
          <p:cNvSpPr>
            <a:spLocks noGrp="1"/>
          </p:cNvSpPr>
          <p:nvPr>
            <p:ph idx="1"/>
          </p:nvPr>
        </p:nvSpPr>
        <p:spPr/>
        <p:txBody>
          <a:bodyPr>
            <a:normAutofit fontScale="92500" lnSpcReduction="20000"/>
          </a:bodyPr>
          <a:lstStyle/>
          <a:p>
            <a:pPr>
              <a:lnSpc>
                <a:spcPct val="90000"/>
              </a:lnSpc>
            </a:pPr>
            <a:r>
              <a:rPr lang="en-US" dirty="0" smtClean="0">
                <a:solidFill>
                  <a:srgbClr val="A50021"/>
                </a:solidFill>
                <a:cs typeface="B Nazanin" pitchFamily="2" charset="-78"/>
              </a:rPr>
              <a:t>S</a:t>
            </a:r>
            <a:r>
              <a:rPr lang="en-US" dirty="0" smtClean="0">
                <a:cs typeface="B Nazanin" pitchFamily="2" charset="-78"/>
              </a:rPr>
              <a:t>pecific</a:t>
            </a:r>
            <a:r>
              <a:rPr lang="fa-IR" dirty="0" smtClean="0">
                <a:cs typeface="B Nazanin" pitchFamily="2" charset="-78"/>
              </a:rPr>
              <a:t> = بطور دقیق و مشخص و کاملا اختصاصی برای پرهیز از تفسیرهای گوناگون بیان شود.</a:t>
            </a:r>
          </a:p>
          <a:p>
            <a:pPr>
              <a:lnSpc>
                <a:spcPct val="90000"/>
              </a:lnSpc>
            </a:pPr>
            <a:r>
              <a:rPr lang="en-US" dirty="0" smtClean="0">
                <a:solidFill>
                  <a:srgbClr val="A50021"/>
                </a:solidFill>
                <a:cs typeface="B Nazanin" pitchFamily="2" charset="-78"/>
              </a:rPr>
              <a:t>M</a:t>
            </a:r>
            <a:r>
              <a:rPr lang="en-US" dirty="0" smtClean="0">
                <a:cs typeface="B Nazanin" pitchFamily="2" charset="-78"/>
              </a:rPr>
              <a:t>easurable</a:t>
            </a:r>
            <a:r>
              <a:rPr lang="fa-IR" dirty="0" smtClean="0">
                <a:cs typeface="B Nazanin" pitchFamily="2" charset="-78"/>
              </a:rPr>
              <a:t> = برای ارزیابی و سنجش با معیارهای کمی قابل اندازه گیری باشد.</a:t>
            </a:r>
          </a:p>
          <a:p>
            <a:pPr>
              <a:lnSpc>
                <a:spcPct val="90000"/>
              </a:lnSpc>
            </a:pPr>
            <a:r>
              <a:rPr lang="en-US" dirty="0" smtClean="0">
                <a:solidFill>
                  <a:srgbClr val="A50021"/>
                </a:solidFill>
                <a:cs typeface="B Nazanin" pitchFamily="2" charset="-78"/>
              </a:rPr>
              <a:t>A</a:t>
            </a:r>
            <a:r>
              <a:rPr lang="en-US" dirty="0" smtClean="0">
                <a:cs typeface="B Nazanin" pitchFamily="2" charset="-78"/>
              </a:rPr>
              <a:t>ppropriate</a:t>
            </a:r>
            <a:r>
              <a:rPr lang="fa-IR" dirty="0" smtClean="0">
                <a:cs typeface="B Nazanin" pitchFamily="2" charset="-78"/>
              </a:rPr>
              <a:t>= متناسب با منابع و تنگناها و امکانات انتخاب و تدوین شود.</a:t>
            </a:r>
          </a:p>
          <a:p>
            <a:pPr>
              <a:lnSpc>
                <a:spcPct val="90000"/>
              </a:lnSpc>
            </a:pPr>
            <a:r>
              <a:rPr lang="en-US" dirty="0" smtClean="0">
                <a:solidFill>
                  <a:srgbClr val="A50021"/>
                </a:solidFill>
                <a:cs typeface="B Nazanin" pitchFamily="2" charset="-78"/>
              </a:rPr>
              <a:t>R</a:t>
            </a:r>
            <a:r>
              <a:rPr lang="en-US" dirty="0" smtClean="0">
                <a:cs typeface="B Nazanin" pitchFamily="2" charset="-78"/>
              </a:rPr>
              <a:t>ealistic</a:t>
            </a:r>
            <a:r>
              <a:rPr lang="fa-IR" dirty="0" smtClean="0">
                <a:cs typeface="B Nazanin" pitchFamily="2" charset="-78"/>
              </a:rPr>
              <a:t> = واقع بینانه و قابل دسترسی پیش بینی شود.</a:t>
            </a:r>
          </a:p>
          <a:p>
            <a:pPr>
              <a:lnSpc>
                <a:spcPct val="90000"/>
              </a:lnSpc>
            </a:pPr>
            <a:r>
              <a:rPr lang="en-US" dirty="0" smtClean="0">
                <a:solidFill>
                  <a:srgbClr val="A50021"/>
                </a:solidFill>
                <a:cs typeface="B Nazanin" pitchFamily="2" charset="-78"/>
              </a:rPr>
              <a:t>T</a:t>
            </a:r>
            <a:r>
              <a:rPr lang="en-US" dirty="0" smtClean="0">
                <a:cs typeface="B Nazanin" pitchFamily="2" charset="-78"/>
              </a:rPr>
              <a:t>ime bound</a:t>
            </a:r>
            <a:r>
              <a:rPr lang="fa-IR" dirty="0" smtClean="0">
                <a:cs typeface="B Nazanin" pitchFamily="2" charset="-78"/>
              </a:rPr>
              <a:t> = در محدوده زمانی خاص پیش بینی شود.</a:t>
            </a:r>
          </a:p>
          <a:p>
            <a:pPr>
              <a:lnSpc>
                <a:spcPct val="90000"/>
              </a:lnSpc>
            </a:pPr>
            <a:r>
              <a:rPr lang="en-US" dirty="0" smtClean="0">
                <a:solidFill>
                  <a:srgbClr val="A50021"/>
                </a:solidFill>
                <a:cs typeface="B Nazanin" pitchFamily="2" charset="-78"/>
              </a:rPr>
              <a:t>P</a:t>
            </a:r>
            <a:r>
              <a:rPr lang="en-US" dirty="0" smtClean="0">
                <a:cs typeface="B Nazanin" pitchFamily="2" charset="-78"/>
              </a:rPr>
              <a:t>lace bound</a:t>
            </a:r>
            <a:r>
              <a:rPr lang="fa-IR" dirty="0" smtClean="0">
                <a:cs typeface="B Nazanin" pitchFamily="2" charset="-78"/>
              </a:rPr>
              <a:t> = در محدوده مکانی خاص تعیین شود.</a:t>
            </a:r>
            <a:endParaRPr lang="en-US" dirty="0" smtClean="0">
              <a:cs typeface="B Nazanin" pitchFamily="2" charset="-78"/>
            </a:endParaRPr>
          </a:p>
          <a:p>
            <a:r>
              <a:rPr lang="fa-IR" dirty="0" smtClean="0">
                <a:cs typeface="B Nazanin" pitchFamily="2" charset="-78"/>
              </a:rPr>
              <a:t>(شفاف،مکتوب،ایجاد رقابت کند، مورد پذیرش باشد،با ارزش باشد،مشارکتی باشد)</a:t>
            </a:r>
            <a:endParaRPr lang="fa-IR" dirty="0">
              <a:cs typeface="B Nazanin"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b="1" dirty="0" smtClean="0">
                <a:cs typeface="B Titr" pitchFamily="2" charset="-78"/>
              </a:rPr>
              <a:t>اهداف کلی (نهایی)</a:t>
            </a:r>
            <a:r>
              <a:rPr lang="fa-IR" b="1" dirty="0" smtClean="0">
                <a:cs typeface="B Titr" pitchFamily="2" charset="-78"/>
              </a:rPr>
              <a:t/>
            </a:r>
            <a:br>
              <a:rPr lang="fa-IR" b="1" dirty="0" smtClean="0">
                <a:cs typeface="B Titr" pitchFamily="2" charset="-78"/>
              </a:rPr>
            </a:br>
            <a:endParaRPr lang="fa-IR" dirty="0">
              <a:cs typeface="B Titr" pitchFamily="2" charset="-78"/>
            </a:endParaRPr>
          </a:p>
        </p:txBody>
      </p:sp>
      <p:sp>
        <p:nvSpPr>
          <p:cNvPr id="3" name="Content Placeholder 2"/>
          <p:cNvSpPr>
            <a:spLocks noGrp="1"/>
          </p:cNvSpPr>
          <p:nvPr>
            <p:ph idx="1"/>
          </p:nvPr>
        </p:nvSpPr>
        <p:spPr/>
        <p:txBody>
          <a:bodyPr>
            <a:normAutofit/>
          </a:bodyPr>
          <a:lstStyle/>
          <a:p>
            <a:pPr>
              <a:buNone/>
            </a:pPr>
            <a:r>
              <a:rPr lang="fa-IR" sz="2400" b="1" dirty="0" smtClean="0">
                <a:cs typeface="B Nazanin" pitchFamily="2" charset="-78"/>
              </a:rPr>
              <a:t>     هدفی نهایی است که همه سازمان با امکاناتش براي نیل به آن بسیج میشود. این اهداف جهت گیري سازمان را مشخص میکند و حلقه اتصال رسالت ودورنماي سازمان به مرحله اجرا است.</a:t>
            </a:r>
          </a:p>
          <a:p>
            <a:pPr>
              <a:buNone/>
            </a:pPr>
            <a:r>
              <a:rPr lang="fa-IR" sz="2400" b="1" dirty="0" smtClean="0">
                <a:cs typeface="B Nazanin" pitchFamily="2" charset="-78"/>
              </a:rPr>
              <a:t>مراحل تعیین هدف:</a:t>
            </a:r>
          </a:p>
          <a:p>
            <a:pPr>
              <a:buNone/>
            </a:pPr>
            <a:r>
              <a:rPr lang="fa-IR" sz="2400" b="1" dirty="0" smtClean="0">
                <a:cs typeface="B Nazanin" pitchFamily="2" charset="-78"/>
              </a:rPr>
              <a:t>1. مدیران و برنامه ریزان ضمن مطالعه و پیش بینی، فهرستی از اهداف تهیه میکنند</a:t>
            </a:r>
          </a:p>
          <a:p>
            <a:pPr>
              <a:buNone/>
            </a:pPr>
            <a:r>
              <a:rPr lang="fa-IR" sz="2400" b="1" dirty="0" smtClean="0">
                <a:cs typeface="B Nazanin" pitchFamily="2" charset="-78"/>
              </a:rPr>
              <a:t>2. اهمیت هر هدف ارزیابی میشود تا روشن گردد که چه هدفی براي هر دوره زمانی بایستی انتخاب شود</a:t>
            </a:r>
          </a:p>
          <a:p>
            <a:pPr>
              <a:buNone/>
            </a:pPr>
            <a:r>
              <a:rPr lang="fa-IR" sz="2400" b="1" dirty="0" smtClean="0">
                <a:cs typeface="B Nazanin" pitchFamily="2" charset="-78"/>
              </a:rPr>
              <a:t>3. برنامه اجرایی طراحی میشود</a:t>
            </a:r>
          </a:p>
        </p:txBody>
      </p:sp>
      <p:pic>
        <p:nvPicPr>
          <p:cNvPr id="4098" name="Picture 2" descr="F:\barname\email1.jpg"/>
          <p:cNvPicPr>
            <a:picLocks noChangeAspect="1" noChangeArrowheads="1"/>
          </p:cNvPicPr>
          <p:nvPr/>
        </p:nvPicPr>
        <p:blipFill>
          <a:blip r:embed="rId2" cstate="print"/>
          <a:srcRect/>
          <a:stretch>
            <a:fillRect/>
          </a:stretch>
        </p:blipFill>
        <p:spPr bwMode="auto">
          <a:xfrm>
            <a:off x="6643702" y="428604"/>
            <a:ext cx="2286016" cy="88423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3100" b="1" dirty="0" smtClean="0">
                <a:cs typeface="B Titr" pitchFamily="2" charset="-78"/>
              </a:rPr>
              <a:t>اهداف ویژه (اختصاصی)</a:t>
            </a:r>
            <a:r>
              <a:rPr lang="fa-IR" b="1" dirty="0" smtClean="0"/>
              <a:t/>
            </a:r>
            <a:br>
              <a:rPr lang="fa-IR" b="1" dirty="0" smtClean="0"/>
            </a:br>
            <a:endParaRPr lang="fa-IR" dirty="0"/>
          </a:p>
        </p:txBody>
      </p:sp>
      <p:sp>
        <p:nvSpPr>
          <p:cNvPr id="3" name="Content Placeholder 2"/>
          <p:cNvSpPr>
            <a:spLocks noGrp="1"/>
          </p:cNvSpPr>
          <p:nvPr>
            <p:ph idx="1"/>
          </p:nvPr>
        </p:nvSpPr>
        <p:spPr/>
        <p:txBody>
          <a:bodyPr>
            <a:noAutofit/>
          </a:bodyPr>
          <a:lstStyle/>
          <a:p>
            <a:pPr>
              <a:buNone/>
            </a:pPr>
            <a:r>
              <a:rPr lang="fa-IR" sz="2400" b="1" dirty="0" smtClean="0">
                <a:cs typeface="B Nazanin" pitchFamily="2" charset="-78"/>
              </a:rPr>
              <a:t>   اهداف ویژه اهدافی هستند که مشخص، قابل اندازه گیري، قابل دستیابی، قابل اعتمادندیک هدف اختصاصی مناسب باید امکان پذیر، قابل قبول، قابل انعطاف، قابل سنجش، انگیزاننده و متمرکز کننده تلاشها باشد.</a:t>
            </a:r>
          </a:p>
          <a:p>
            <a:pPr>
              <a:buNone/>
            </a:pPr>
            <a:r>
              <a:rPr lang="fa-IR" sz="2400" b="1" dirty="0" smtClean="0">
                <a:cs typeface="B Nazanin" pitchFamily="2" charset="-78"/>
              </a:rPr>
              <a:t>پس از تعیین اهداف بایستی اولویت بندي اهداف صورت گیرد:</a:t>
            </a:r>
          </a:p>
          <a:p>
            <a:pPr>
              <a:buFont typeface="Wingdings" pitchFamily="2" charset="2"/>
              <a:buChar char="ü"/>
            </a:pPr>
            <a:r>
              <a:rPr lang="fa-IR" sz="2400" b="1" dirty="0" smtClean="0">
                <a:cs typeface="B Nazanin" pitchFamily="2" charset="-78"/>
              </a:rPr>
              <a:t> ضرورت تعیین اهداف این است که به مدیر کمک می کند تا در جریان برنامه هاي رشد و توسعه آگاهانه تر، مشخص تر، دقیق تر، واقع گرایانه تر روبرو شود،</a:t>
            </a:r>
          </a:p>
          <a:p>
            <a:pPr>
              <a:buFont typeface="Wingdings" pitchFamily="2" charset="2"/>
              <a:buChar char="ü"/>
            </a:pPr>
            <a:r>
              <a:rPr lang="fa-IR" sz="2400" b="1" dirty="0" smtClean="0">
                <a:cs typeface="B Nazanin" pitchFamily="2" charset="-78"/>
              </a:rPr>
              <a:t> سازمان خود را بهتر با محیط تطبیق دهد، </a:t>
            </a:r>
          </a:p>
          <a:p>
            <a:pPr>
              <a:buFont typeface="Wingdings" pitchFamily="2" charset="2"/>
              <a:buChar char="ü"/>
            </a:pPr>
            <a:r>
              <a:rPr lang="fa-IR" sz="2400" b="1" dirty="0" smtClean="0">
                <a:cs typeface="B Nazanin" pitchFamily="2" charset="-78"/>
              </a:rPr>
              <a:t>هماهنگی بین تصمیمات و تصمیم گیرندگان ایجاد کند و</a:t>
            </a:r>
          </a:p>
          <a:p>
            <a:pPr>
              <a:buFont typeface="Wingdings" pitchFamily="2" charset="2"/>
              <a:buChar char="ü"/>
            </a:pPr>
            <a:r>
              <a:rPr lang="fa-IR" sz="2400" b="1" dirty="0" smtClean="0">
                <a:solidFill>
                  <a:srgbClr val="C00000"/>
                </a:solidFill>
                <a:cs typeface="B Nazanin" pitchFamily="2" charset="-78"/>
              </a:rPr>
              <a:t> از این اهداف به عنوان استانداردهایی براي کنترل استفاده کند.</a:t>
            </a:r>
            <a:endParaRPr lang="fa-IR" sz="2400" dirty="0">
              <a:solidFill>
                <a:srgbClr val="C00000"/>
              </a:solidFill>
              <a:cs typeface="B Nazanin"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b="1" dirty="0" smtClean="0">
                <a:cs typeface="B Titr" pitchFamily="2" charset="-78"/>
              </a:rPr>
              <a:t>وضعیت موجود:</a:t>
            </a:r>
            <a:br>
              <a:rPr lang="fa-IR" sz="2800" b="1" dirty="0" smtClean="0">
                <a:cs typeface="B Titr" pitchFamily="2" charset="-78"/>
              </a:rPr>
            </a:br>
            <a:endParaRPr lang="fa-IR" sz="2800" dirty="0">
              <a:cs typeface="B Titr" pitchFamily="2" charset="-78"/>
            </a:endParaRPr>
          </a:p>
        </p:txBody>
      </p:sp>
      <p:sp>
        <p:nvSpPr>
          <p:cNvPr id="3" name="Content Placeholder 2"/>
          <p:cNvSpPr>
            <a:spLocks noGrp="1"/>
          </p:cNvSpPr>
          <p:nvPr>
            <p:ph idx="1"/>
          </p:nvPr>
        </p:nvSpPr>
        <p:spPr/>
        <p:txBody>
          <a:bodyPr>
            <a:normAutofit/>
          </a:bodyPr>
          <a:lstStyle/>
          <a:p>
            <a:r>
              <a:rPr lang="fa-IR" sz="2600" b="1" dirty="0" smtClean="0">
                <a:cs typeface="B Nazanin" pitchFamily="2" charset="-78"/>
              </a:rPr>
              <a:t>باید بر اساس آخرین شاخص ها توضیح داده شود. علاوه بر آن مشکلات موجود در آن موردتجزیه و تحلیل قرار گیرد.</a:t>
            </a:r>
          </a:p>
          <a:p>
            <a:r>
              <a:rPr lang="fa-IR" sz="2600" b="1" dirty="0" smtClean="0">
                <a:cs typeface="B Nazanin" pitchFamily="2" charset="-78"/>
              </a:rPr>
              <a:t>وضعیت مطلوب :</a:t>
            </a:r>
          </a:p>
          <a:p>
            <a:r>
              <a:rPr lang="fa-IR" sz="2600" b="1" dirty="0" smtClean="0">
                <a:cs typeface="B Nazanin" pitchFamily="2" charset="-78"/>
              </a:rPr>
              <a:t>وضعیتی است که می خواهیم به آن دستیابی پیدا کنیم.</a:t>
            </a:r>
          </a:p>
          <a:p>
            <a:pPr>
              <a:buNone/>
            </a:pPr>
            <a:r>
              <a:rPr lang="fa-IR" sz="2600" b="1" dirty="0" smtClean="0">
                <a:cs typeface="B Nazanin" pitchFamily="2" charset="-78"/>
              </a:rPr>
              <a:t>     بررسی وضعیت موجود شامل:</a:t>
            </a:r>
          </a:p>
          <a:p>
            <a:pPr marL="342900" lvl="1" indent="-342900">
              <a:buFont typeface="Arial" pitchFamily="34" charset="0"/>
              <a:buChar char="•"/>
            </a:pPr>
            <a:r>
              <a:rPr lang="fa-IR" sz="2600" b="1" dirty="0" smtClean="0">
                <a:cs typeface="B Nazanin" pitchFamily="2" charset="-78"/>
              </a:rPr>
              <a:t>بیان مساله</a:t>
            </a:r>
          </a:p>
          <a:p>
            <a:pPr marL="342900" lvl="1" indent="-342900">
              <a:buFont typeface="Arial" pitchFamily="34" charset="0"/>
              <a:buChar char="•"/>
            </a:pPr>
            <a:r>
              <a:rPr lang="fa-IR" sz="2600" b="1" dirty="0" smtClean="0">
                <a:cs typeface="B Nazanin" pitchFamily="2" charset="-78"/>
              </a:rPr>
              <a:t>شیوه شناسایی مشکلات</a:t>
            </a:r>
          </a:p>
          <a:p>
            <a:pPr marL="342900" lvl="1" indent="-342900">
              <a:buFont typeface="Arial" pitchFamily="34" charset="0"/>
              <a:buChar char="•"/>
            </a:pPr>
            <a:r>
              <a:rPr lang="fa-IR" sz="2600" b="1" dirty="0" smtClean="0">
                <a:cs typeface="B Nazanin" pitchFamily="2" charset="-78"/>
              </a:rPr>
              <a:t>نتایج ارزشیابی برنامه عملیاتی سال قبل</a:t>
            </a:r>
          </a:p>
          <a:p>
            <a:pPr marL="342900" lvl="1" indent="-342900">
              <a:buFont typeface="Arial" pitchFamily="34" charset="0"/>
              <a:buChar char="•"/>
            </a:pPr>
            <a:r>
              <a:rPr lang="fa-IR" sz="2600" b="1" dirty="0" smtClean="0">
                <a:cs typeface="B Nazanin" pitchFamily="2" charset="-78"/>
              </a:rPr>
              <a:t>شاخص ها و آمارهای مورد استفاده در برنامه ریزی</a:t>
            </a:r>
          </a:p>
          <a:p>
            <a:endParaRPr lang="fa-I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C000"/>
                </a:solidFill>
                <a:cs typeface="B Titr" pitchFamily="2" charset="-78"/>
              </a:rPr>
              <a:t>استراتژی ها:</a:t>
            </a:r>
            <a:endParaRPr lang="fa-IR" dirty="0">
              <a:cs typeface="B Titr" pitchFamily="2" charset="-78"/>
            </a:endParaRPr>
          </a:p>
        </p:txBody>
      </p:sp>
      <p:sp>
        <p:nvSpPr>
          <p:cNvPr id="3" name="Content Placeholder 2"/>
          <p:cNvSpPr>
            <a:spLocks noGrp="1"/>
          </p:cNvSpPr>
          <p:nvPr>
            <p:ph idx="1"/>
          </p:nvPr>
        </p:nvSpPr>
        <p:spPr/>
        <p:txBody>
          <a:bodyPr>
            <a:normAutofit fontScale="70000" lnSpcReduction="20000"/>
          </a:bodyPr>
          <a:lstStyle/>
          <a:p>
            <a:pPr>
              <a:lnSpc>
                <a:spcPct val="150000"/>
              </a:lnSpc>
            </a:pPr>
            <a:r>
              <a:rPr lang="fa-IR" b="1" dirty="0" smtClean="0">
                <a:cs typeface="B Nazanin" pitchFamily="2" charset="-78"/>
              </a:rPr>
              <a:t>پس از تبیین اهداف یا نقطه پایانی برنامه ،رویکردها (راه کار، راهبرد،خط مشی های کلی و یا استراتژی ها) طراحی و انتخاب خواهند شد.</a:t>
            </a:r>
          </a:p>
          <a:p>
            <a:pPr>
              <a:lnSpc>
                <a:spcPct val="150000"/>
              </a:lnSpc>
              <a:buNone/>
            </a:pPr>
            <a:r>
              <a:rPr lang="fa-IR" b="1" dirty="0" smtClean="0">
                <a:cs typeface="B Nazanin" pitchFamily="2" charset="-78"/>
              </a:rPr>
              <a:t>      ویژگی رویکردها:</a:t>
            </a:r>
          </a:p>
          <a:p>
            <a:pPr>
              <a:lnSpc>
                <a:spcPct val="150000"/>
              </a:lnSpc>
              <a:buFontTx/>
              <a:buChar char="-"/>
            </a:pPr>
            <a:r>
              <a:rPr lang="fa-IR" b="1" dirty="0" smtClean="0">
                <a:cs typeface="B Nazanin" pitchFamily="2" charset="-78"/>
              </a:rPr>
              <a:t>فرایندآنها اختصاصی است.</a:t>
            </a:r>
          </a:p>
          <a:p>
            <a:r>
              <a:rPr lang="fa-IR" b="1" dirty="0" smtClean="0">
                <a:cs typeface="B Nazanin" pitchFamily="2" charset="-78"/>
              </a:rPr>
              <a:t>رویکردهای مختلف ارائه شده در یک برنامه ،همواره با یکدیگر مکملند.</a:t>
            </a:r>
          </a:p>
          <a:p>
            <a:r>
              <a:rPr lang="fa-IR" b="1" dirty="0" smtClean="0">
                <a:cs typeface="B Nazanin" pitchFamily="2" charset="-78"/>
              </a:rPr>
              <a:t> استراتژي کارآ انتخاب گردد.</a:t>
            </a:r>
          </a:p>
          <a:p>
            <a:r>
              <a:rPr lang="fa-IR" b="1" dirty="0" smtClean="0">
                <a:cs typeface="B Nazanin" pitchFamily="2" charset="-78"/>
              </a:rPr>
              <a:t>استراتژي نشان میدهد نتایج چگونه حاصل شوند. استراتژي ها در قالب روش، نگرش و پاسخ هایی میباشند که براي رسیدن به هدف بکار میروند.</a:t>
            </a:r>
          </a:p>
          <a:p>
            <a:r>
              <a:rPr lang="fa-IR" b="1" dirty="0" smtClean="0">
                <a:cs typeface="B Nazanin" pitchFamily="2" charset="-78"/>
              </a:rPr>
              <a:t> استراتژي منجر به تهیه برنامه اجرایی میشود.</a:t>
            </a:r>
          </a:p>
          <a:p>
            <a:r>
              <a:rPr lang="fa-IR" b="1" dirty="0" smtClean="0">
                <a:cs typeface="B Nazanin" pitchFamily="2" charset="-78"/>
              </a:rPr>
              <a:t> تعیین استراتژي مستلزم ارزشیابی هزینه ها، مزایا و پیامدهاي هر روش است.</a:t>
            </a:r>
          </a:p>
          <a:p>
            <a:pPr>
              <a:lnSpc>
                <a:spcPct val="150000"/>
              </a:lnSpc>
              <a:buFontTx/>
              <a:buChar char="-"/>
            </a:pPr>
            <a:endParaRPr lang="fa-IR" b="1" dirty="0" smtClean="0"/>
          </a:p>
          <a:p>
            <a:pPr>
              <a:lnSpc>
                <a:spcPct val="150000"/>
              </a:lnSpc>
              <a:buFontTx/>
              <a:buChar char="-"/>
            </a:pPr>
            <a:endParaRPr lang="en-US" b="1" dirty="0" smtClean="0"/>
          </a:p>
          <a:p>
            <a:endParaRPr lang="fa-I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نکات قابل توجه در فهرست نمودن فعالیت ها:</a:t>
            </a:r>
            <a:br>
              <a:rPr lang="fa-IR" b="1" dirty="0" smtClean="0"/>
            </a:br>
            <a:endParaRPr lang="fa-IR" dirty="0"/>
          </a:p>
        </p:txBody>
      </p:sp>
      <p:sp>
        <p:nvSpPr>
          <p:cNvPr id="3" name="Content Placeholder 2"/>
          <p:cNvSpPr>
            <a:spLocks noGrp="1"/>
          </p:cNvSpPr>
          <p:nvPr>
            <p:ph idx="1"/>
          </p:nvPr>
        </p:nvSpPr>
        <p:spPr/>
        <p:txBody>
          <a:bodyPr/>
          <a:lstStyle/>
          <a:p>
            <a:pPr>
              <a:buNone/>
            </a:pPr>
            <a:r>
              <a:rPr lang="fa-IR" b="1" dirty="0" smtClean="0"/>
              <a:t>1- اهمیت موضوع</a:t>
            </a:r>
          </a:p>
          <a:p>
            <a:pPr>
              <a:buNone/>
            </a:pPr>
            <a:r>
              <a:rPr lang="fa-IR" b="1" dirty="0" smtClean="0"/>
              <a:t>2- هزینه های اجرایی</a:t>
            </a:r>
          </a:p>
          <a:p>
            <a:pPr>
              <a:buNone/>
            </a:pPr>
            <a:r>
              <a:rPr lang="fa-IR" b="1" dirty="0" smtClean="0"/>
              <a:t>3- درجه تاثیر یا اثربخشی</a:t>
            </a:r>
          </a:p>
          <a:p>
            <a:pPr>
              <a:buNone/>
            </a:pPr>
            <a:r>
              <a:rPr lang="fa-IR" b="1" dirty="0" smtClean="0"/>
              <a:t>4- قابلیت اجراء</a:t>
            </a:r>
          </a:p>
          <a:p>
            <a:pPr>
              <a:buNone/>
            </a:pPr>
            <a:r>
              <a:rPr lang="fa-IR" b="1" dirty="0" smtClean="0"/>
              <a:t>5- مدت زمان لازم و...</a:t>
            </a:r>
            <a:endParaRPr lang="en-US" b="1" dirty="0" smtClean="0"/>
          </a:p>
          <a:p>
            <a:r>
              <a:rPr lang="fa-IR" dirty="0" smtClean="0">
                <a:solidFill>
                  <a:srgbClr val="FFC000"/>
                </a:solidFill>
              </a:rPr>
              <a:t> </a:t>
            </a:r>
            <a:endParaRPr lang="fa-IR" dirty="0"/>
          </a:p>
        </p:txBody>
      </p:sp>
      <p:sp>
        <p:nvSpPr>
          <p:cNvPr id="4" name="Rectangle 3"/>
          <p:cNvSpPr/>
          <p:nvPr/>
        </p:nvSpPr>
        <p:spPr>
          <a:xfrm>
            <a:off x="1043608" y="1412777"/>
            <a:ext cx="3672408" cy="3170099"/>
          </a:xfrm>
          <a:prstGeom prst="rect">
            <a:avLst/>
          </a:prstGeom>
        </p:spPr>
        <p:txBody>
          <a:bodyPr wrap="square">
            <a:spAutoFit/>
          </a:bodyPr>
          <a:lstStyle/>
          <a:p>
            <a:r>
              <a:rPr lang="fa-IR" sz="2000" b="1" dirty="0" smtClean="0">
                <a:cs typeface="B Nazanin" pitchFamily="2" charset="-78"/>
              </a:rPr>
              <a:t>براي تحقق هرگام عملیاتی میبایست جداول زمانی و هزینهاي را مشخص نمود و به شش</a:t>
            </a:r>
          </a:p>
          <a:p>
            <a:r>
              <a:rPr lang="fa-IR" sz="2000" b="1" dirty="0" smtClean="0">
                <a:cs typeface="B Nazanin" pitchFamily="2" charset="-78"/>
              </a:rPr>
              <a:t>کلمه پرسشی زیر پاسخ داد:</a:t>
            </a:r>
          </a:p>
          <a:p>
            <a:r>
              <a:rPr lang="fa-IR" sz="2000" b="1" dirty="0" smtClean="0">
                <a:cs typeface="B Nazanin" pitchFamily="2" charset="-78"/>
              </a:rPr>
              <a:t>1. چه کاري</a:t>
            </a:r>
          </a:p>
          <a:p>
            <a:r>
              <a:rPr lang="fa-IR" sz="2000" b="1" dirty="0" smtClean="0">
                <a:cs typeface="B Nazanin" pitchFamily="2" charset="-78"/>
              </a:rPr>
              <a:t>2. چگونه</a:t>
            </a:r>
          </a:p>
          <a:p>
            <a:r>
              <a:rPr lang="fa-IR" sz="2000" b="1" dirty="0" smtClean="0">
                <a:cs typeface="B Nazanin" pitchFamily="2" charset="-78"/>
              </a:rPr>
              <a:t>3. چه کسی</a:t>
            </a:r>
          </a:p>
          <a:p>
            <a:r>
              <a:rPr lang="fa-IR" sz="2000" b="1" dirty="0" smtClean="0">
                <a:cs typeface="B Nazanin" pitchFamily="2" charset="-78"/>
              </a:rPr>
              <a:t>4. کجا</a:t>
            </a:r>
          </a:p>
          <a:p>
            <a:r>
              <a:rPr lang="fa-IR" sz="2000" b="1" dirty="0" smtClean="0">
                <a:cs typeface="B Nazanin" pitchFamily="2" charset="-78"/>
              </a:rPr>
              <a:t>5. چه زمانی</a:t>
            </a:r>
          </a:p>
          <a:p>
            <a:r>
              <a:rPr lang="fa-IR" sz="2000" b="1" dirty="0" smtClean="0">
                <a:cs typeface="B Nazanin" pitchFamily="2" charset="-78"/>
              </a:rPr>
              <a:t>6. چه منابع پولی و فیزیکی نیاز است؟</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85750" y="122238"/>
            <a:ext cx="7715250" cy="1143000"/>
          </a:xfrm>
        </p:spPr>
        <p:txBody>
          <a:bodyPr/>
          <a:lstStyle/>
          <a:p>
            <a:r>
              <a:rPr lang="fa-IR" altLang="fa-IR" smtClean="0"/>
              <a:t>مهلت‌هاي زماني</a:t>
            </a:r>
          </a:p>
        </p:txBody>
      </p:sp>
      <p:sp>
        <p:nvSpPr>
          <p:cNvPr id="3" name="Content Placeholder 2"/>
          <p:cNvSpPr>
            <a:spLocks noGrp="1"/>
          </p:cNvSpPr>
          <p:nvPr>
            <p:ph idx="1"/>
          </p:nvPr>
        </p:nvSpPr>
        <p:spPr>
          <a:xfrm>
            <a:off x="357188" y="1571625"/>
            <a:ext cx="7786687" cy="4786313"/>
          </a:xfrm>
        </p:spPr>
        <p:txBody>
          <a:bodyPr>
            <a:normAutofit/>
          </a:bodyPr>
          <a:lstStyle/>
          <a:p>
            <a:pPr>
              <a:defRPr/>
            </a:pPr>
            <a:r>
              <a:rPr lang="fa-IR" dirty="0" smtClean="0">
                <a:cs typeface="B Nazanin" panose="00000400000000000000" pitchFamily="2" charset="-78"/>
              </a:rPr>
              <a:t>بيان‌كننده‌ي حداكثر زماني است كه در اختيار داريم</a:t>
            </a:r>
          </a:p>
          <a:p>
            <a:pPr>
              <a:defRPr/>
            </a:pPr>
            <a:r>
              <a:rPr lang="fa-IR" dirty="0" smtClean="0">
                <a:cs typeface="B Nazanin" panose="00000400000000000000" pitchFamily="2" charset="-78"/>
              </a:rPr>
              <a:t>چهارچوب فعالیت‌ها و کار ما را مشخص می‌کنند</a:t>
            </a:r>
          </a:p>
          <a:p>
            <a:pPr>
              <a:defRPr/>
            </a:pPr>
            <a:r>
              <a:rPr lang="fa-IR" dirty="0" smtClean="0">
                <a:cs typeface="B Nazanin" panose="00000400000000000000" pitchFamily="2" charset="-78"/>
              </a:rPr>
              <a:t>معمولاً موجب صرفه‌جویی در زمان می‌شود</a:t>
            </a:r>
          </a:p>
          <a:p>
            <a:pPr>
              <a:defRPr/>
            </a:pPr>
            <a:r>
              <a:rPr lang="fa-IR" dirty="0" smtClean="0">
                <a:cs typeface="B Nazanin" panose="00000400000000000000" pitchFamily="2" charset="-78"/>
              </a:rPr>
              <a:t>حتی اگر مهلت زمانی توسط دیگران مشخص نشده، خودتان مهلت زمانی در نظر بگیرید</a:t>
            </a:r>
          </a:p>
          <a:p>
            <a:pPr>
              <a:defRPr/>
            </a:pPr>
            <a:r>
              <a:rPr lang="fa-IR" dirty="0" smtClean="0">
                <a:cs typeface="B Nazanin" panose="00000400000000000000" pitchFamily="2" charset="-78"/>
              </a:rPr>
              <a:t>بهتر است مهلت‌های زمانی را تمديد نكنيم:</a:t>
            </a:r>
          </a:p>
          <a:p>
            <a:pPr lvl="1">
              <a:defRPr/>
            </a:pPr>
            <a:r>
              <a:rPr lang="fa-IR" dirty="0" smtClean="0">
                <a:cs typeface="B Nazanin" panose="00000400000000000000" pitchFamily="2" charset="-78"/>
              </a:rPr>
              <a:t>معمولاً کارهای دیگری دارید که انجام دهید</a:t>
            </a:r>
          </a:p>
          <a:p>
            <a:pPr lvl="1">
              <a:defRPr/>
            </a:pPr>
            <a:r>
              <a:rPr lang="fa-IR" dirty="0" smtClean="0">
                <a:cs typeface="B Nazanin" panose="00000400000000000000" pitchFamily="2" charset="-78"/>
              </a:rPr>
              <a:t>با افزايش مهلت زماني، هزینه ها افزایش می یابد</a:t>
            </a:r>
          </a:p>
        </p:txBody>
      </p:sp>
      <p:pic>
        <p:nvPicPr>
          <p:cNvPr id="2050" name="Picture 2" descr="F:\barname\برنامه-ریزی.jpg"/>
          <p:cNvPicPr>
            <a:picLocks noChangeAspect="1" noChangeArrowheads="1"/>
          </p:cNvPicPr>
          <p:nvPr/>
        </p:nvPicPr>
        <p:blipFill>
          <a:blip r:embed="rId3" cstate="print"/>
          <a:srcRect/>
          <a:stretch>
            <a:fillRect/>
          </a:stretch>
        </p:blipFill>
        <p:spPr bwMode="auto">
          <a:xfrm>
            <a:off x="5857884" y="142852"/>
            <a:ext cx="1951037" cy="1311275"/>
          </a:xfrm>
          <a:prstGeom prst="rect">
            <a:avLst/>
          </a:prstGeom>
          <a:noFill/>
        </p:spPr>
      </p:pic>
    </p:spTree>
    <p:extLst>
      <p:ext uri="{BB962C8B-B14F-4D97-AF65-F5344CB8AC3E}">
        <p14:creationId xmlns:p14="http://schemas.microsoft.com/office/powerpoint/2010/main" xmlns="" val="11208985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fa-IR" dirty="0" smtClean="0">
                <a:cs typeface="B Titr" pitchFamily="2" charset="-78"/>
              </a:rPr>
              <a:t>فریبا رسان نژاد</a:t>
            </a:r>
          </a:p>
          <a:p>
            <a:pPr algn="ctr">
              <a:buNone/>
            </a:pPr>
            <a:endParaRPr lang="fa-IR" dirty="0" smtClean="0">
              <a:cs typeface="B Titr" pitchFamily="2" charset="-78"/>
            </a:endParaRPr>
          </a:p>
          <a:p>
            <a:pPr algn="ctr">
              <a:buNone/>
            </a:pPr>
            <a:r>
              <a:rPr lang="fa-IR" dirty="0" smtClean="0">
                <a:cs typeface="B Titr" pitchFamily="2" charset="-78"/>
              </a:rPr>
              <a:t> کارشناس مسئول مدیریت پرستاری </a:t>
            </a:r>
          </a:p>
          <a:p>
            <a:pPr algn="ctr">
              <a:buNone/>
            </a:pPr>
            <a:r>
              <a:rPr lang="fa-IR" dirty="0" smtClean="0">
                <a:cs typeface="B Titr" pitchFamily="2" charset="-78"/>
              </a:rPr>
              <a:t>دانشگاه علوم پزشکی وخدمات بهداشتی درمانی البرز</a:t>
            </a:r>
            <a:endParaRPr lang="en-US" dirty="0">
              <a:cs typeface="B Titr"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rgbClr val="FFC000"/>
                </a:solidFill>
                <a:cs typeface="B Titr" pitchFamily="2" charset="-78"/>
              </a:rPr>
              <a:t>برای پایش و ارزشیابی برنامه ، </a:t>
            </a:r>
            <a:br>
              <a:rPr lang="fa-IR" dirty="0" smtClean="0">
                <a:solidFill>
                  <a:srgbClr val="FFC000"/>
                </a:solidFill>
                <a:cs typeface="B Titr" pitchFamily="2" charset="-78"/>
              </a:rPr>
            </a:br>
            <a:r>
              <a:rPr lang="fa-IR" dirty="0" smtClean="0">
                <a:solidFill>
                  <a:srgbClr val="FFC000"/>
                </a:solidFill>
                <a:cs typeface="B Titr" pitchFamily="2" charset="-78"/>
              </a:rPr>
              <a:t>برنامه ریز باید مشخص کند که:</a:t>
            </a:r>
            <a:endParaRPr lang="fa-IR" dirty="0">
              <a:cs typeface="B Titr" pitchFamily="2" charset="-78"/>
            </a:endParaRPr>
          </a:p>
        </p:txBody>
      </p:sp>
      <p:sp>
        <p:nvSpPr>
          <p:cNvPr id="3" name="Content Placeholder 2"/>
          <p:cNvSpPr>
            <a:spLocks noGrp="1"/>
          </p:cNvSpPr>
          <p:nvPr>
            <p:ph idx="1"/>
          </p:nvPr>
        </p:nvSpPr>
        <p:spPr/>
        <p:txBody>
          <a:bodyPr>
            <a:normAutofit/>
          </a:bodyPr>
          <a:lstStyle/>
          <a:p>
            <a:pPr>
              <a:lnSpc>
                <a:spcPct val="90000"/>
              </a:lnSpc>
            </a:pPr>
            <a:r>
              <a:rPr lang="fa-IR" sz="2800" b="1" dirty="0" smtClean="0">
                <a:cs typeface="B Nazanin" pitchFamily="2" charset="-78"/>
              </a:rPr>
              <a:t>فعالیت ها و اهداف را با چه شاخص هایی می خواهد مورد سنجش قرار دهد.</a:t>
            </a:r>
          </a:p>
          <a:p>
            <a:pPr>
              <a:lnSpc>
                <a:spcPct val="90000"/>
              </a:lnSpc>
            </a:pPr>
            <a:r>
              <a:rPr lang="fa-IR" sz="2800" b="1" dirty="0" smtClean="0">
                <a:cs typeface="B Nazanin" pitchFamily="2" charset="-78"/>
              </a:rPr>
              <a:t>ارتباط این شاخص ها با یکدیگر چگونه است.</a:t>
            </a:r>
          </a:p>
          <a:p>
            <a:pPr>
              <a:lnSpc>
                <a:spcPct val="90000"/>
              </a:lnSpc>
            </a:pPr>
            <a:r>
              <a:rPr lang="fa-IR" sz="2800" b="1" dirty="0" smtClean="0">
                <a:cs typeface="B Nazanin" pitchFamily="2" charset="-78"/>
              </a:rPr>
              <a:t>برای محاسبه هر شاخص چه داده های آماری خامی نیاز دارد.</a:t>
            </a:r>
          </a:p>
          <a:p>
            <a:pPr>
              <a:lnSpc>
                <a:spcPct val="90000"/>
              </a:lnSpc>
            </a:pPr>
            <a:r>
              <a:rPr lang="fa-IR" sz="2800" b="1" dirty="0" smtClean="0">
                <a:cs typeface="B Nazanin" pitchFamily="2" charset="-78"/>
              </a:rPr>
              <a:t>شیوه جمع آوری داده ها به چه شکلی است.</a:t>
            </a:r>
          </a:p>
          <a:p>
            <a:pPr>
              <a:lnSpc>
                <a:spcPct val="90000"/>
              </a:lnSpc>
            </a:pPr>
            <a:r>
              <a:rPr lang="fa-IR" sz="2800" b="1" dirty="0" smtClean="0">
                <a:cs typeface="B Nazanin" pitchFamily="2" charset="-78"/>
              </a:rPr>
              <a:t>دوره زمانی جمع آوری داده ها چگونه است.دوره محاسبه شاخص ها چگونه است.</a:t>
            </a:r>
          </a:p>
          <a:p>
            <a:pPr>
              <a:lnSpc>
                <a:spcPct val="90000"/>
              </a:lnSpc>
            </a:pPr>
            <a:r>
              <a:rPr lang="fa-IR" sz="2800" b="1" dirty="0" smtClean="0">
                <a:cs typeface="B Nazanin" pitchFamily="2" charset="-78"/>
              </a:rPr>
              <a:t>شیوه تحلیل شاخص ها چگونه است.</a:t>
            </a:r>
            <a:endParaRPr lang="en-US" sz="2800" b="1" dirty="0" smtClean="0">
              <a:cs typeface="B Nazanin" pitchFamily="2" charset="-78"/>
            </a:endParaRPr>
          </a:p>
          <a:p>
            <a:endParaRPr lang="fa-I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0">
            <a:schemeClr val="dk1"/>
          </a:lnRef>
          <a:fillRef idx="3">
            <a:schemeClr val="dk1"/>
          </a:fillRef>
          <a:effectRef idx="3">
            <a:schemeClr val="dk1"/>
          </a:effectRef>
          <a:fontRef idx="minor">
            <a:schemeClr val="lt1"/>
          </a:fontRef>
        </p:style>
        <p:txBody>
          <a:bodyPr/>
          <a:lstStyle/>
          <a:p>
            <a:r>
              <a:rPr lang="fa-IR" dirty="0" smtClean="0">
                <a:cs typeface="B Nazanin" pitchFamily="2" charset="-78"/>
              </a:rPr>
              <a:t>مدیریت برمبنای هدف</a:t>
            </a:r>
            <a:endParaRPr lang="fa-IR" dirty="0">
              <a:cs typeface="B Nazanin" pitchFamily="2" charset="-78"/>
            </a:endParaRPr>
          </a:p>
        </p:txBody>
      </p:sp>
      <p:sp>
        <p:nvSpPr>
          <p:cNvPr id="3" name="Content Placeholder 2"/>
          <p:cNvSpPr>
            <a:spLocks noGrp="1"/>
          </p:cNvSpPr>
          <p:nvPr>
            <p:ph idx="1"/>
          </p:nvPr>
        </p:nvSpPr>
        <p:spPr/>
        <p:txBody>
          <a:bodyPr>
            <a:normAutofit/>
          </a:bodyPr>
          <a:lstStyle/>
          <a:p>
            <a:r>
              <a:rPr lang="fa-IR" sz="2800" dirty="0" smtClean="0">
                <a:cs typeface="B Nazanin" pitchFamily="2" charset="-78"/>
              </a:rPr>
              <a:t>تعیین اهداف</a:t>
            </a:r>
          </a:p>
          <a:p>
            <a:r>
              <a:rPr lang="fa-IR" sz="2800" dirty="0" smtClean="0">
                <a:cs typeface="B Nazanin" pitchFamily="2" charset="-78"/>
              </a:rPr>
              <a:t>دخالت رییس ومرئوس</a:t>
            </a:r>
          </a:p>
          <a:p>
            <a:r>
              <a:rPr lang="fa-IR" sz="2800" dirty="0" smtClean="0">
                <a:cs typeface="B Nazanin" pitchFamily="2" charset="-78"/>
              </a:rPr>
              <a:t>ایجاد وپرورش برنامه عملکرد</a:t>
            </a:r>
          </a:p>
          <a:p>
            <a:r>
              <a:rPr lang="fa-IR" sz="2800" dirty="0" smtClean="0">
                <a:cs typeface="B Nazanin" pitchFamily="2" charset="-78"/>
              </a:rPr>
              <a:t>در برابر هم نهادن اهداف ومنابع</a:t>
            </a:r>
          </a:p>
          <a:p>
            <a:r>
              <a:rPr lang="fa-IR" sz="2800" dirty="0" smtClean="0">
                <a:cs typeface="B Nazanin" pitchFamily="2" charset="-78"/>
              </a:rPr>
              <a:t>سازماندهی حقایق و شناسایی مشکلات وراه حل آنها</a:t>
            </a:r>
          </a:p>
          <a:p>
            <a:r>
              <a:rPr lang="fa-IR" sz="2800" dirty="0" smtClean="0">
                <a:cs typeface="B Nazanin" pitchFamily="2" charset="-78"/>
              </a:rPr>
              <a:t>آزادی عمل در اجرا</a:t>
            </a:r>
          </a:p>
          <a:p>
            <a:r>
              <a:rPr lang="fa-IR" sz="2800" dirty="0" smtClean="0">
                <a:cs typeface="B Nazanin" pitchFamily="2" charset="-78"/>
              </a:rPr>
              <a:t>ارزیابی عملکرد</a:t>
            </a:r>
          </a:p>
          <a:p>
            <a:r>
              <a:rPr lang="fa-IR" sz="2800" dirty="0" smtClean="0">
                <a:cs typeface="B Nazanin" pitchFamily="2" charset="-78"/>
              </a:rPr>
              <a:t>اعطای پاداش براساس عملکرد</a:t>
            </a:r>
          </a:p>
          <a:p>
            <a:endParaRPr lang="fa-I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fa-IR" dirty="0"/>
          </a:p>
        </p:txBody>
      </p:sp>
      <p:sp>
        <p:nvSpPr>
          <p:cNvPr id="4" name="Rectangle 3"/>
          <p:cNvSpPr/>
          <p:nvPr/>
        </p:nvSpPr>
        <p:spPr>
          <a:xfrm>
            <a:off x="683568" y="2132856"/>
            <a:ext cx="7704856" cy="2677656"/>
          </a:xfrm>
          <a:prstGeom prst="rect">
            <a:avLst/>
          </a:prstGeom>
        </p:spPr>
        <p:txBody>
          <a:bodyPr wrap="square">
            <a:spAutoFit/>
          </a:bodyPr>
          <a:lstStyle/>
          <a:p>
            <a:r>
              <a:rPr lang="fa-IR" sz="2400" b="1" dirty="0" smtClean="0">
                <a:cs typeface="B Nazanin" pitchFamily="2" charset="-78"/>
              </a:rPr>
              <a:t>1. برنامه عملیاتی میبایست تمامی فعالیتها و اقدامات مقتضی را در برگیرد. برنامه عملیاتی باید کامل،</a:t>
            </a:r>
          </a:p>
          <a:p>
            <a:r>
              <a:rPr lang="fa-IR" sz="2400" b="1" dirty="0" smtClean="0">
                <a:cs typeface="B Nazanin" pitchFamily="2" charset="-78"/>
              </a:rPr>
              <a:t>شفاف و به روز باشد. همچنین این برنامه باید شامل اطلاعات و نظراتی باشد که شما از طریق بارش افکار</a:t>
            </a:r>
          </a:p>
          <a:p>
            <a:r>
              <a:rPr lang="fa-IR" sz="2400" b="1" dirty="0" smtClean="0">
                <a:cs typeface="B Nazanin" pitchFamily="2" charset="-78"/>
              </a:rPr>
              <a:t>در ارتباط با اهداف و استراتژيهاي سازمان از همکارانتان دریافت میکنید. این افراد (اعضاي کمیته)</a:t>
            </a:r>
          </a:p>
          <a:p>
            <a:r>
              <a:rPr lang="fa-IR" sz="2400" b="1" dirty="0" smtClean="0">
                <a:cs typeface="B Nazanin" pitchFamily="2" charset="-78"/>
              </a:rPr>
              <a:t>برنامه ریزي عملیاتی می بایست در خصوص موارد زیر به توافق برسند:</a:t>
            </a:r>
            <a:endParaRPr lang="fa-IR" sz="2400" dirty="0">
              <a:cs typeface="B Nazanin" pitchFamily="2" charset="-78"/>
            </a:endParaRPr>
          </a:p>
        </p:txBody>
      </p:sp>
      <p:sp>
        <p:nvSpPr>
          <p:cNvPr id="5" name="Rectangle 4"/>
          <p:cNvSpPr/>
          <p:nvPr/>
        </p:nvSpPr>
        <p:spPr>
          <a:xfrm>
            <a:off x="2123728" y="692696"/>
            <a:ext cx="5544615" cy="400110"/>
          </a:xfrm>
          <a:prstGeom prst="rect">
            <a:avLst/>
          </a:prstGeom>
        </p:spPr>
        <p:txBody>
          <a:bodyPr wrap="square">
            <a:spAutoFit/>
          </a:bodyPr>
          <a:lstStyle/>
          <a:p>
            <a:pPr algn="ctr"/>
            <a:r>
              <a:rPr lang="fa-IR" sz="2000" b="1" dirty="0" smtClean="0">
                <a:cs typeface="B Titr" pitchFamily="2" charset="-78"/>
              </a:rPr>
              <a:t>پس از تهیه برنامه عملیاتی به موارد زیر توجه نمایید:</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200" b="1" dirty="0" smtClean="0">
                <a:cs typeface="B Titr" pitchFamily="2" charset="-78"/>
              </a:rPr>
              <a:t>دربرنامه ریزي عملیاتی افراد می بایست در خصوص موارد زیر به توافق برسند:</a:t>
            </a:r>
            <a:r>
              <a:rPr lang="fa-IR" dirty="0" smtClean="0">
                <a:cs typeface="B Nazanin" pitchFamily="2" charset="-78"/>
              </a:rPr>
              <a:t/>
            </a:r>
            <a:br>
              <a:rPr lang="fa-IR" dirty="0" smtClean="0">
                <a:cs typeface="B Nazanin" pitchFamily="2" charset="-78"/>
              </a:rPr>
            </a:br>
            <a:endParaRPr lang="fa-IR" dirty="0"/>
          </a:p>
        </p:txBody>
      </p:sp>
      <p:sp>
        <p:nvSpPr>
          <p:cNvPr id="3" name="Content Placeholder 2"/>
          <p:cNvSpPr>
            <a:spLocks noGrp="1"/>
          </p:cNvSpPr>
          <p:nvPr>
            <p:ph idx="1"/>
          </p:nvPr>
        </p:nvSpPr>
        <p:spPr/>
        <p:txBody>
          <a:bodyPr>
            <a:normAutofit fontScale="62500" lnSpcReduction="20000"/>
          </a:bodyPr>
          <a:lstStyle/>
          <a:p>
            <a:pPr>
              <a:buNone/>
            </a:pPr>
            <a:r>
              <a:rPr lang="fa-IR" b="1" dirty="0" smtClean="0">
                <a:cs typeface="B Nazanin" pitchFamily="2" charset="-78"/>
              </a:rPr>
              <a:t>چه اقدامات و فعالیت هایی باید انجام شود.</a:t>
            </a:r>
          </a:p>
          <a:p>
            <a:pPr>
              <a:buNone/>
            </a:pPr>
            <a:r>
              <a:rPr lang="fa-IR" b="1" dirty="0" smtClean="0">
                <a:cs typeface="B Nazanin" pitchFamily="2" charset="-78"/>
              </a:rPr>
              <a:t>- چه کسی می بایست انجام آنها را بر عهده گیرد.</a:t>
            </a:r>
          </a:p>
          <a:p>
            <a:pPr>
              <a:buNone/>
            </a:pPr>
            <a:r>
              <a:rPr lang="fa-IR" b="1" dirty="0" smtClean="0">
                <a:cs typeface="B Nazanin" pitchFamily="2" charset="-78"/>
              </a:rPr>
              <a:t>- چه زمانی این اقدامات می بایست انجام شود و تا چه زمانی بطول خواهد انجامید.</a:t>
            </a:r>
          </a:p>
          <a:p>
            <a:pPr>
              <a:buNone/>
            </a:pPr>
            <a:r>
              <a:rPr lang="fa-IR" b="1" dirty="0" smtClean="0">
                <a:cs typeface="B Nazanin" pitchFamily="2" charset="-78"/>
              </a:rPr>
              <a:t>- چه منابعی لازم است که صرف این فعالیت ها شود.</a:t>
            </a:r>
          </a:p>
          <a:p>
            <a:pPr>
              <a:buNone/>
            </a:pPr>
            <a:r>
              <a:rPr lang="fa-IR" b="1" dirty="0" smtClean="0">
                <a:cs typeface="B Nazanin" pitchFamily="2" charset="-78"/>
              </a:rPr>
              <a:t>- اطلاعات در اختیار چه کسانی باید قرار گیرد.</a:t>
            </a:r>
          </a:p>
          <a:p>
            <a:pPr>
              <a:buNone/>
            </a:pPr>
            <a:endParaRPr lang="fa-IR" b="1" dirty="0" smtClean="0">
              <a:cs typeface="B Nazanin" pitchFamily="2" charset="-78"/>
            </a:endParaRPr>
          </a:p>
          <a:p>
            <a:pPr>
              <a:buNone/>
            </a:pPr>
            <a:r>
              <a:rPr lang="fa-IR" b="1" dirty="0" smtClean="0">
                <a:cs typeface="B Nazanin" pitchFamily="2" charset="-78"/>
              </a:rPr>
              <a:t>.تمامی ذینفعان را از آنچه در جریان است مطلع سازید. به تمامی ذینفعان بگویید که نقش آنها در تحقق اهداف چیست تا بدین ترتیب همگان اطمینان یابند که در تحقق اهداف مربوطه نقش موثري دارند.</a:t>
            </a:r>
          </a:p>
          <a:p>
            <a:pPr>
              <a:buNone/>
            </a:pPr>
            <a:r>
              <a:rPr lang="fa-IR" b="1" dirty="0" smtClean="0">
                <a:cs typeface="B Nazanin" pitchFamily="2" charset="-78"/>
              </a:rPr>
              <a:t>. پیگیري آنچه در حال انجام است را برعهده گیرید. همواره چگونگی انجام امور را پیگیري و دنبال کنید وزمانی که تغییري در سیاست، اهداف، زمان یا منابع صرف شده صورت گیرد ایده خوبی است که آنچه رابه انجام رسانیده اید ارزیابی کنید</a:t>
            </a:r>
          </a:p>
          <a:p>
            <a:pPr>
              <a:buNone/>
            </a:pPr>
            <a:r>
              <a:rPr lang="fa-IR" b="1" dirty="0" smtClean="0">
                <a:cs typeface="B Nazanin" pitchFamily="2" charset="-78"/>
              </a:rPr>
              <a:t>. مراسمی ترتیب دهید که طی آن از اعضاي گروهتان قدردانی کنید: این قدردانی سبب میشود تا افرادعلاقمند شوند و در کاري که انجام می دهند انرژي کافی را مبذول دارند.</a:t>
            </a:r>
            <a:endParaRPr lang="fa-IR" dirty="0">
              <a:cs typeface="B Nazanin"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Sadighi\Book\SE Book\FIG_SE_BK\Color\Chapter5\For Slide\fig0500point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700" y="357188"/>
            <a:ext cx="7848600" cy="574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667405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043608" y="2420888"/>
            <a:ext cx="6696744" cy="1200329"/>
          </a:xfrm>
          <a:prstGeom prst="rect">
            <a:avLst/>
          </a:prstGeom>
        </p:spPr>
        <p:txBody>
          <a:bodyPr wrap="square">
            <a:spAutoFit/>
          </a:bodyPr>
          <a:lstStyle/>
          <a:p>
            <a:r>
              <a:rPr lang="fa-IR" sz="2400" b="1" dirty="0" smtClean="0">
                <a:cs typeface="B Nazanin" pitchFamily="2" charset="-78"/>
              </a:rPr>
              <a:t>- آیا آنچه را که قرار بود انجام دهیم، انجام داده ایم؟</a:t>
            </a:r>
          </a:p>
          <a:p>
            <a:r>
              <a:rPr lang="fa-IR" sz="2400" b="1" dirty="0" smtClean="0">
                <a:cs typeface="B Nazanin" pitchFamily="2" charset="-78"/>
              </a:rPr>
              <a:t>- آیا ما فعالیت هاي تعیین شده را به درستی انجام میدهیم؟</a:t>
            </a:r>
          </a:p>
          <a:p>
            <a:r>
              <a:rPr lang="fa-IR" sz="2400" b="1" dirty="0" smtClean="0">
                <a:cs typeface="B Nazanin" pitchFamily="2" charset="-78"/>
              </a:rPr>
              <a:t>- آیا آنچه را انجام میدهیم سبب تحقق رسالت میشود؟</a:t>
            </a:r>
            <a:endParaRPr lang="fa-IR" sz="2400" dirty="0">
              <a:cs typeface="B Nazanin" pitchFamily="2" charset="-78"/>
            </a:endParaRPr>
          </a:p>
        </p:txBody>
      </p:sp>
      <p:sp>
        <p:nvSpPr>
          <p:cNvPr id="5" name="Rectangle 4"/>
          <p:cNvSpPr/>
          <p:nvPr/>
        </p:nvSpPr>
        <p:spPr>
          <a:xfrm>
            <a:off x="1475656" y="764704"/>
            <a:ext cx="6696744" cy="461665"/>
          </a:xfrm>
          <a:prstGeom prst="rect">
            <a:avLst/>
          </a:prstGeom>
        </p:spPr>
        <p:txBody>
          <a:bodyPr wrap="square">
            <a:spAutoFit/>
          </a:bodyPr>
          <a:lstStyle/>
          <a:p>
            <a:r>
              <a:rPr lang="fa-IR" sz="2400" b="1" dirty="0" smtClean="0">
                <a:cs typeface="B Titr" pitchFamily="2" charset="-78"/>
              </a:rPr>
              <a:t>همواره سوالات زیر را در ذهن داشته و به آنها پاسخ گویید:</a:t>
            </a:r>
          </a:p>
        </p:txBody>
      </p:sp>
      <p:pic>
        <p:nvPicPr>
          <p:cNvPr id="4098" name="Picture 2" descr="F:\barname\download.jpg"/>
          <p:cNvPicPr>
            <a:picLocks noGrp="1" noChangeAspect="1" noChangeArrowheads="1"/>
          </p:cNvPicPr>
          <p:nvPr>
            <p:ph idx="1"/>
          </p:nvPr>
        </p:nvPicPr>
        <p:blipFill>
          <a:blip r:embed="rId2" cstate="print"/>
          <a:srcRect/>
          <a:stretch>
            <a:fillRect/>
          </a:stretch>
        </p:blipFill>
        <p:spPr bwMode="auto">
          <a:xfrm>
            <a:off x="1428728" y="4000504"/>
            <a:ext cx="6357982" cy="20717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3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pPr rtl="1" eaLnBrk="1" hangingPunct="1">
              <a:defRPr/>
            </a:pPr>
            <a:r>
              <a:rPr lang="fa-IR" sz="3200" dirty="0" smtClean="0">
                <a:cs typeface="B Titr" pitchFamily="2" charset="-78"/>
              </a:rPr>
              <a:t>نکات کلیدی در طراحی برنامه عملیاتی</a:t>
            </a:r>
            <a:endParaRPr lang="en-US" sz="3200" dirty="0" smtClean="0">
              <a:cs typeface="B Titr" pitchFamily="2" charset="-78"/>
            </a:endParaRPr>
          </a:p>
        </p:txBody>
      </p:sp>
      <p:sp>
        <p:nvSpPr>
          <p:cNvPr id="54275" name="Rectangle 3"/>
          <p:cNvSpPr>
            <a:spLocks noGrp="1" noChangeArrowheads="1"/>
          </p:cNvSpPr>
          <p:nvPr>
            <p:ph type="body" idx="1"/>
          </p:nvPr>
        </p:nvSpPr>
        <p:spPr/>
        <p:txBody>
          <a:bodyPr/>
          <a:lstStyle/>
          <a:p>
            <a:pPr algn="r" rtl="1" eaLnBrk="1" hangingPunct="1">
              <a:defRPr/>
            </a:pPr>
            <a:r>
              <a:rPr lang="fa-IR" dirty="0" smtClean="0"/>
              <a:t>کلیۀ پرسنل دست اندرکار باید درگیر طراحی برنامه عملیاتی شوند.</a:t>
            </a:r>
          </a:p>
          <a:p>
            <a:pPr algn="r" rtl="1" eaLnBrk="1" hangingPunct="1">
              <a:defRPr/>
            </a:pPr>
            <a:r>
              <a:rPr lang="fa-IR" dirty="0" smtClean="0"/>
              <a:t>تهیه برنامه برای ارتقای سلامت مردم آن منطقه باشد.</a:t>
            </a:r>
          </a:p>
          <a:p>
            <a:pPr algn="r" rtl="1" eaLnBrk="1" hangingPunct="1">
              <a:defRPr/>
            </a:pPr>
            <a:r>
              <a:rPr lang="fa-IR" dirty="0" smtClean="0"/>
              <a:t>در جریان تدوین برنامه عملیاتی نباید برنامه های جاری فراموش شوند.</a:t>
            </a:r>
          </a:p>
          <a:p>
            <a:pPr algn="r" rtl="1" eaLnBrk="1" hangingPunct="1">
              <a:defRPr/>
            </a:pPr>
            <a:r>
              <a:rPr lang="fa-IR" dirty="0" smtClean="0"/>
              <a:t>اولویت بندی درون برنامه ای را فراموش نکنید.</a:t>
            </a:r>
            <a:endParaRPr lang="en-US" dirty="0" smtClean="0"/>
          </a:p>
        </p:txBody>
      </p:sp>
      <p:pic>
        <p:nvPicPr>
          <p:cNvPr id="1026" name="Picture 2" descr="F:\barname\برنامه-ریزی-خوب-روزانه.jpg"/>
          <p:cNvPicPr>
            <a:picLocks noChangeAspect="1" noChangeArrowheads="1"/>
          </p:cNvPicPr>
          <p:nvPr/>
        </p:nvPicPr>
        <p:blipFill>
          <a:blip r:embed="rId2" cstate="print"/>
          <a:srcRect/>
          <a:stretch>
            <a:fillRect/>
          </a:stretch>
        </p:blipFill>
        <p:spPr bwMode="auto">
          <a:xfrm>
            <a:off x="7429520" y="285728"/>
            <a:ext cx="1714480" cy="12192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768" decel="100000"/>
                                        <p:tgtEl>
                                          <p:spTgt spid="54274"/>
                                        </p:tgtEl>
                                      </p:cBhvr>
                                    </p:animEffect>
                                    <p:animScale>
                                      <p:cBhvr>
                                        <p:cTn id="8" dur="768" decel="100000"/>
                                        <p:tgtEl>
                                          <p:spTgt spid="54274"/>
                                        </p:tgtEl>
                                      </p:cBhvr>
                                      <p:from x="10000" y="10000"/>
                                      <p:to x="200000" y="450000"/>
                                    </p:animScale>
                                    <p:animScale>
                                      <p:cBhvr>
                                        <p:cTn id="9" dur="1230" accel="100000" fill="hold">
                                          <p:stCondLst>
                                            <p:cond delay="768"/>
                                          </p:stCondLst>
                                        </p:cTn>
                                        <p:tgtEl>
                                          <p:spTgt spid="54274"/>
                                        </p:tgtEl>
                                      </p:cBhvr>
                                      <p:from x="200000" y="450000"/>
                                      <p:to x="100000" y="100000"/>
                                    </p:animScale>
                                    <p:set>
                                      <p:cBhvr>
                                        <p:cTn id="10" dur="768" fill="hold"/>
                                        <p:tgtEl>
                                          <p:spTgt spid="54274"/>
                                        </p:tgtEl>
                                        <p:attrNameLst>
                                          <p:attrName>ppt_x</p:attrName>
                                        </p:attrNameLst>
                                      </p:cBhvr>
                                      <p:to>
                                        <p:strVal val="(0.5)"/>
                                      </p:to>
                                    </p:set>
                                    <p:anim from="(0.5)" to="(#ppt_x)" calcmode="lin" valueType="num">
                                      <p:cBhvr>
                                        <p:cTn id="11" dur="1230" accel="100000" fill="hold">
                                          <p:stCondLst>
                                            <p:cond delay="768"/>
                                          </p:stCondLst>
                                        </p:cTn>
                                        <p:tgtEl>
                                          <p:spTgt spid="54274"/>
                                        </p:tgtEl>
                                        <p:attrNameLst>
                                          <p:attrName>ppt_x</p:attrName>
                                        </p:attrNameLst>
                                      </p:cBhvr>
                                    </p:anim>
                                    <p:set>
                                      <p:cBhvr>
                                        <p:cTn id="12" dur="768" fill="hold"/>
                                        <p:tgtEl>
                                          <p:spTgt spid="54274"/>
                                        </p:tgtEl>
                                        <p:attrNameLst>
                                          <p:attrName>ppt_y</p:attrName>
                                        </p:attrNameLst>
                                      </p:cBhvr>
                                      <p:to>
                                        <p:strVal val="(#ppt_y+0.4)"/>
                                      </p:to>
                                    </p:set>
                                    <p:anim from="(#ppt_y+0.4)" to="(#ppt_y)" calcmode="lin" valueType="num">
                                      <p:cBhvr>
                                        <p:cTn id="13" dur="1230" accel="100000" fill="hold">
                                          <p:stCondLst>
                                            <p:cond delay="768"/>
                                          </p:stCondLst>
                                        </p:cTn>
                                        <p:tgtEl>
                                          <p:spTgt spid="5427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54275">
                                            <p:txEl>
                                              <p:pRg st="0" end="0"/>
                                            </p:txEl>
                                          </p:spTgt>
                                        </p:tgtEl>
                                        <p:attrNameLst>
                                          <p:attrName>style.visibility</p:attrName>
                                        </p:attrNameLst>
                                      </p:cBhvr>
                                      <p:to>
                                        <p:strVal val="visible"/>
                                      </p:to>
                                    </p:set>
                                    <p:anim calcmode="lin" valueType="num">
                                      <p:cBhvr>
                                        <p:cTn id="18" dur="5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427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427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54275">
                                            <p:txEl>
                                              <p:pRg st="1" end="1"/>
                                            </p:txEl>
                                          </p:spTgt>
                                        </p:tgtEl>
                                        <p:attrNameLst>
                                          <p:attrName>style.visibility</p:attrName>
                                        </p:attrNameLst>
                                      </p:cBhvr>
                                      <p:to>
                                        <p:strVal val="visible"/>
                                      </p:to>
                                    </p:set>
                                    <p:anim calcmode="lin" valueType="num">
                                      <p:cBhvr>
                                        <p:cTn id="25" dur="5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54275">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5427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54275">
                                            <p:txEl>
                                              <p:pRg st="2" end="2"/>
                                            </p:txEl>
                                          </p:spTgt>
                                        </p:tgtEl>
                                        <p:attrNameLst>
                                          <p:attrName>style.visibility</p:attrName>
                                        </p:attrNameLst>
                                      </p:cBhvr>
                                      <p:to>
                                        <p:strVal val="visible"/>
                                      </p:to>
                                    </p:set>
                                    <p:anim calcmode="lin" valueType="num">
                                      <p:cBhvr>
                                        <p:cTn id="32" dur="500" fill="hold"/>
                                        <p:tgtEl>
                                          <p:spTgt spid="54275">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54275">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5427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54275">
                                            <p:txEl>
                                              <p:pRg st="3" end="3"/>
                                            </p:txEl>
                                          </p:spTgt>
                                        </p:tgtEl>
                                        <p:attrNameLst>
                                          <p:attrName>style.visibility</p:attrName>
                                        </p:attrNameLst>
                                      </p:cBhvr>
                                      <p:to>
                                        <p:strVal val="visible"/>
                                      </p:to>
                                    </p:set>
                                    <p:anim calcmode="lin" valueType="num">
                                      <p:cBhvr>
                                        <p:cTn id="39" dur="500" fill="hold"/>
                                        <p:tgtEl>
                                          <p:spTgt spid="54275">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54275">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54275">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diamond(in)">
                                      <p:cBhvr>
                                        <p:cTn id="46"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19256" cy="4641379"/>
          </a:xfrm>
        </p:spPr>
        <p:txBody>
          <a:bodyPr/>
          <a:lstStyle/>
          <a:p>
            <a:pPr>
              <a:buNone/>
            </a:pPr>
            <a:endParaRPr lang="fa-IR" dirty="0"/>
          </a:p>
        </p:txBody>
      </p:sp>
      <p:sp>
        <p:nvSpPr>
          <p:cNvPr id="4" name="Rectangle 3"/>
          <p:cNvSpPr txBox="1">
            <a:spLocks noChangeArrowheads="1"/>
          </p:cNvSpPr>
          <p:nvPr/>
        </p:nvSpPr>
        <p:spPr>
          <a:xfrm>
            <a:off x="457200" y="2780928"/>
            <a:ext cx="8147248" cy="3349997"/>
          </a:xfrm>
          <a:prstGeom prst="rect">
            <a:avLst/>
          </a:prstGeom>
        </p:spPr>
        <p:txBody>
          <a:bodyPr vert="horz" lIns="91440" tIns="45720" rIns="91440" bIns="45720" rtlCol="1">
            <a:normAutofit fontScale="92500"/>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sz="3200" b="0" i="0" u="none" strike="noStrike" kern="1200" cap="none" spc="0" normalizeH="0" baseline="0" noProof="0" dirty="0" smtClean="0">
                <a:ln>
                  <a:noFill/>
                </a:ln>
                <a:solidFill>
                  <a:schemeClr val="tx1"/>
                </a:solidFill>
                <a:effectLst/>
                <a:uLnTx/>
                <a:uFillTx/>
                <a:cs typeface="B Nazanin" panose="00000400000000000000" pitchFamily="2" charset="-78"/>
              </a:rPr>
              <a:t>پایش و ارزشیابی فراموش نشود.</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sz="3200" b="0" i="0" u="none" strike="noStrike" kern="1200" cap="none" spc="0" normalizeH="0" baseline="0" noProof="0" dirty="0" smtClean="0">
                <a:ln>
                  <a:noFill/>
                </a:ln>
                <a:solidFill>
                  <a:schemeClr val="tx1"/>
                </a:solidFill>
                <a:effectLst/>
                <a:uLnTx/>
                <a:uFillTx/>
                <a:cs typeface="B Nazanin" panose="00000400000000000000" pitchFamily="2" charset="-78"/>
              </a:rPr>
              <a:t>پس از توافق، فعالیتها را بر اساس برنامه اجراء کنید و در صورت نیاز به اضافه یا حذف یک فعالیت باشد، اصلاحیه تهیه نمائید.</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sz="3200" b="0" i="0" u="none" strike="noStrike" kern="1200" cap="none" spc="0" normalizeH="0" baseline="0" noProof="0" dirty="0" smtClean="0">
                <a:ln>
                  <a:noFill/>
                </a:ln>
                <a:solidFill>
                  <a:schemeClr val="tx1"/>
                </a:solidFill>
                <a:effectLst/>
                <a:uLnTx/>
                <a:uFillTx/>
                <a:cs typeface="B Nazanin" panose="00000400000000000000" pitchFamily="2" charset="-78"/>
              </a:rPr>
              <a:t>در برآوردها از دید باز استفاده کنید.</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sz="3200" b="0" i="0" u="none" strike="noStrike" kern="1200" cap="none" spc="0" normalizeH="0" baseline="0" noProof="0" dirty="0" smtClean="0">
                <a:ln>
                  <a:noFill/>
                </a:ln>
                <a:solidFill>
                  <a:schemeClr val="tx1"/>
                </a:solidFill>
                <a:effectLst/>
                <a:uLnTx/>
                <a:uFillTx/>
                <a:cs typeface="B Nazanin" panose="00000400000000000000" pitchFamily="2" charset="-78"/>
              </a:rPr>
              <a:t>برنامه عملیاتی باید کاملاً شفاف و روشن باشد.</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sz="3200" b="0" i="0" u="none" strike="noStrike" kern="1200" cap="none" spc="0" normalizeH="0" baseline="0" noProof="0" dirty="0" smtClean="0">
                <a:ln>
                  <a:noFill/>
                </a:ln>
                <a:solidFill>
                  <a:schemeClr val="tx1"/>
                </a:solidFill>
                <a:effectLst/>
                <a:uLnTx/>
                <a:uFillTx/>
                <a:cs typeface="B Nazanin" panose="00000400000000000000" pitchFamily="2" charset="-78"/>
              </a:rPr>
              <a:t>در عین توجه به محدوده زمانی به فراتر از محدوده فکر کنید.</a:t>
            </a:r>
            <a:endParaRPr kumimoji="0" lang="en-US" sz="3200" b="0" i="0" u="none" strike="noStrike" kern="1200" cap="none" spc="0" normalizeH="0" baseline="0" noProof="0" dirty="0" smtClean="0">
              <a:ln>
                <a:noFill/>
              </a:ln>
              <a:solidFill>
                <a:schemeClr val="tx1"/>
              </a:solidFill>
              <a:effectLst/>
              <a:uLnTx/>
              <a:uFillTx/>
              <a:cs typeface="B Nazanin" panose="00000400000000000000" pitchFamily="2" charset="-78"/>
            </a:endParaRPr>
          </a:p>
        </p:txBody>
      </p:sp>
      <p:sp>
        <p:nvSpPr>
          <p:cNvPr id="5" name="Rectangle 2"/>
          <p:cNvSpPr>
            <a:spLocks noGrp="1" noChangeArrowheads="1"/>
          </p:cNvSpPr>
          <p:nvPr>
            <p:ph type="title"/>
          </p:nvPr>
        </p:nvSpPr>
        <p:spPr>
          <a:xfrm>
            <a:off x="457200" y="277813"/>
            <a:ext cx="8229600" cy="1139825"/>
          </a:xfrm>
        </p:spPr>
        <p:txBody>
          <a:bodyPr>
            <a:normAutofit/>
          </a:bodyPr>
          <a:lstStyle/>
          <a:p>
            <a:pPr rtl="1" eaLnBrk="1" hangingPunct="1">
              <a:defRPr/>
            </a:pPr>
            <a:r>
              <a:rPr lang="fa-IR" sz="3600" dirty="0" smtClean="0">
                <a:cs typeface="B Titr" pitchFamily="2" charset="-78"/>
              </a:rPr>
              <a:t>ادامه نکات کلیدی</a:t>
            </a:r>
            <a:endParaRPr lang="en-US" sz="3600" dirty="0" smtClean="0">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iterate type="lt">
                                    <p:tmPct val="10000"/>
                                  </p:iterate>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iterate type="lt">
                                    <p:tmPct val="10000"/>
                                  </p:iterate>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iterate type="lt">
                                    <p:tmPct val="10000"/>
                                  </p:iterate>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E:\Sadighi\Book\SE Book\FIG_SE_BK\Color\Chapter5\For Slide\fig0500point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4850" y="214313"/>
            <a:ext cx="7734300" cy="608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248082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026" name="Picture 2"/>
          <p:cNvPicPr>
            <a:picLocks noChangeAspect="1" noChangeArrowheads="1"/>
          </p:cNvPicPr>
          <p:nvPr/>
        </p:nvPicPr>
        <p:blipFill>
          <a:blip r:embed="rId2" cstate="print"/>
          <a:srcRect/>
          <a:stretch>
            <a:fillRect/>
          </a:stretch>
        </p:blipFill>
        <p:spPr bwMode="auto">
          <a:xfrm>
            <a:off x="214282" y="0"/>
            <a:ext cx="8786874"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descr="F:\barname\ظرافت-ودقت-در-برنامه-ریزی.jpg"/>
          <p:cNvPicPr>
            <a:picLocks noGrp="1" noChangeAspect="1" noChangeArrowheads="1"/>
          </p:cNvPicPr>
          <p:nvPr>
            <p:ph idx="1"/>
          </p:nvPr>
        </p:nvPicPr>
        <p:blipFill>
          <a:blip r:embed="rId2" cstate="print"/>
          <a:srcRect/>
          <a:stretch>
            <a:fillRect/>
          </a:stretch>
        </p:blipFill>
        <p:spPr bwMode="auto">
          <a:xfrm>
            <a:off x="0" y="0"/>
            <a:ext cx="9395937" cy="664371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1082660"/>
          </a:xfrm>
          <a:solidFill>
            <a:srgbClr val="7030A0"/>
          </a:solidFill>
        </p:spPr>
        <p:style>
          <a:lnRef idx="0">
            <a:schemeClr val="dk1"/>
          </a:lnRef>
          <a:fillRef idx="3">
            <a:schemeClr val="dk1"/>
          </a:fillRef>
          <a:effectRef idx="3">
            <a:schemeClr val="dk1"/>
          </a:effectRef>
          <a:fontRef idx="minor">
            <a:schemeClr val="lt1"/>
          </a:fontRef>
        </p:style>
        <p:txBody>
          <a:bodyPr>
            <a:normAutofit fontScale="90000"/>
          </a:bodyPr>
          <a:lstStyle/>
          <a:p>
            <a:r>
              <a:rPr lang="fa-IR" dirty="0" smtClean="0">
                <a:solidFill>
                  <a:srgbClr val="FF0000"/>
                </a:solidFill>
                <a:cs typeface="B Nazanin" pitchFamily="2" charset="-78"/>
              </a:rPr>
              <a:t/>
            </a:r>
            <a:br>
              <a:rPr lang="fa-IR" dirty="0" smtClean="0">
                <a:solidFill>
                  <a:srgbClr val="FF0000"/>
                </a:solidFill>
                <a:cs typeface="B Nazanin" pitchFamily="2" charset="-78"/>
              </a:rPr>
            </a:br>
            <a:r>
              <a:rPr lang="fa-IR" dirty="0" smtClean="0">
                <a:solidFill>
                  <a:schemeClr val="accent2">
                    <a:lumMod val="60000"/>
                    <a:lumOff val="40000"/>
                  </a:schemeClr>
                </a:solidFill>
                <a:cs typeface="B Nazanin" pitchFamily="2" charset="-78"/>
              </a:rPr>
              <a:t>آنچه سازمان بدان نیاز دارد:</a:t>
            </a:r>
            <a:r>
              <a:rPr lang="fa-IR" dirty="0" smtClean="0">
                <a:solidFill>
                  <a:srgbClr val="FF0000"/>
                </a:solidFill>
                <a:cs typeface="B Nazanin" pitchFamily="2" charset="-78"/>
              </a:rPr>
              <a:t/>
            </a:r>
            <a:br>
              <a:rPr lang="fa-IR" dirty="0" smtClean="0">
                <a:solidFill>
                  <a:srgbClr val="FF0000"/>
                </a:solidFill>
                <a:cs typeface="B Nazanin" pitchFamily="2" charset="-78"/>
              </a:rPr>
            </a:br>
            <a:endParaRPr lang="fa-IR" dirty="0">
              <a:solidFill>
                <a:srgbClr val="FF0000"/>
              </a:solidFill>
            </a:endParaRPr>
          </a:p>
        </p:txBody>
      </p:sp>
      <p:sp>
        <p:nvSpPr>
          <p:cNvPr id="3" name="Content Placeholder 2"/>
          <p:cNvSpPr>
            <a:spLocks noGrp="1"/>
          </p:cNvSpPr>
          <p:nvPr>
            <p:ph idx="1"/>
          </p:nvPr>
        </p:nvSpPr>
        <p:spPr/>
        <p:txBody>
          <a:bodyPr/>
          <a:lstStyle/>
          <a:p>
            <a:pPr algn="ctr">
              <a:buNone/>
            </a:pPr>
            <a:r>
              <a:rPr lang="fa-IR" dirty="0" smtClean="0">
                <a:cs typeface="B Nazanin" pitchFamily="2" charset="-78"/>
              </a:rPr>
              <a:t>     سیستمی از مدیریت که کوشش های گروهی را شکل بخشد و تلفیقی بین هدف های فردی و سازمانی به وجود آورد و مدیریت بر مبنای هدف می تواند موجب این امر گردد.</a:t>
            </a:r>
          </a:p>
          <a:p>
            <a:pPr algn="ctr">
              <a:buNone/>
            </a:pPr>
            <a:r>
              <a:rPr lang="fa-IR" dirty="0" smtClean="0">
                <a:cs typeface="B Nazanin" pitchFamily="2" charset="-78"/>
              </a:rPr>
              <a:t>که به </a:t>
            </a:r>
          </a:p>
          <a:p>
            <a:pPr>
              <a:buFont typeface="Wingdings" pitchFamily="2" charset="2"/>
              <a:buChar char="v"/>
            </a:pPr>
            <a:r>
              <a:rPr lang="fa-IR" sz="2000" dirty="0" smtClean="0">
                <a:cs typeface="B Nazanin" pitchFamily="2" charset="-78"/>
              </a:rPr>
              <a:t>توانایی مدیران</a:t>
            </a:r>
          </a:p>
          <a:p>
            <a:pPr>
              <a:buFont typeface="Wingdings" pitchFamily="2" charset="2"/>
              <a:buChar char="v"/>
            </a:pPr>
            <a:r>
              <a:rPr lang="fa-IR" sz="2000" dirty="0" smtClean="0">
                <a:cs typeface="B Nazanin" pitchFamily="2" charset="-78"/>
              </a:rPr>
              <a:t>توانایی کارکنان</a:t>
            </a:r>
          </a:p>
          <a:p>
            <a:pPr>
              <a:buFont typeface="Wingdings" pitchFamily="2" charset="2"/>
              <a:buChar char="v"/>
            </a:pPr>
            <a:r>
              <a:rPr lang="fa-IR" sz="2000" dirty="0" smtClean="0">
                <a:cs typeface="B Nazanin" pitchFamily="2" charset="-78"/>
              </a:rPr>
              <a:t>تعیین اهداف صحیح و قابل سنجش واصلاح برای انواع برنامه های عملیاتی بستگی دارد.</a:t>
            </a:r>
            <a:endParaRPr lang="fa-IR" sz="20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22238"/>
            <a:ext cx="7543800" cy="866775"/>
          </a:xfrm>
        </p:spPr>
        <p:txBody>
          <a:bodyPr/>
          <a:lstStyle/>
          <a:p>
            <a:pPr algn="r" rtl="1"/>
            <a:r>
              <a:rPr lang="fa-IR" sz="3200">
                <a:cs typeface="B Titr" pitchFamily="2" charset="-78"/>
              </a:rPr>
              <a:t> اهداف شش گانه برنامه ریزی در سازمان</a:t>
            </a:r>
            <a:endParaRPr lang="en-US" sz="3200">
              <a:cs typeface="B Titr" pitchFamily="2" charset="-78"/>
            </a:endParaRPr>
          </a:p>
        </p:txBody>
      </p:sp>
      <p:sp>
        <p:nvSpPr>
          <p:cNvPr id="23557" name="Oval 5"/>
          <p:cNvSpPr>
            <a:spLocks noChangeArrowheads="1"/>
          </p:cNvSpPr>
          <p:nvPr/>
        </p:nvSpPr>
        <p:spPr bwMode="auto">
          <a:xfrm>
            <a:off x="4038600" y="1066800"/>
            <a:ext cx="1447800" cy="1295400"/>
          </a:xfrm>
          <a:prstGeom prst="ellipse">
            <a:avLst/>
          </a:prstGeom>
          <a:noFill/>
          <a:ln w="9525">
            <a:solidFill>
              <a:schemeClr val="tx1"/>
            </a:solidFill>
            <a:round/>
            <a:headEnd/>
            <a:tailEnd/>
          </a:ln>
          <a:effectLst/>
        </p:spPr>
        <p:txBody>
          <a:bodyPr wrap="none" anchor="ctr"/>
          <a:lstStyle/>
          <a:p>
            <a:pPr algn="ctr"/>
            <a:r>
              <a:rPr lang="fa-IR" b="1">
                <a:cs typeface="B Nazanin" pitchFamily="2" charset="-78"/>
              </a:rPr>
              <a:t>تغییر </a:t>
            </a:r>
          </a:p>
          <a:p>
            <a:pPr algn="ctr"/>
            <a:r>
              <a:rPr lang="fa-IR" b="1">
                <a:cs typeface="B Nazanin" pitchFamily="2" charset="-78"/>
              </a:rPr>
              <a:t>محیط</a:t>
            </a:r>
            <a:endParaRPr lang="en-US" b="1">
              <a:cs typeface="B Nazanin" pitchFamily="2" charset="-78"/>
            </a:endParaRPr>
          </a:p>
        </p:txBody>
      </p:sp>
      <p:sp>
        <p:nvSpPr>
          <p:cNvPr id="23558" name="Oval 6"/>
          <p:cNvSpPr>
            <a:spLocks noChangeArrowheads="1"/>
          </p:cNvSpPr>
          <p:nvPr/>
        </p:nvSpPr>
        <p:spPr bwMode="auto">
          <a:xfrm>
            <a:off x="3962400" y="3048000"/>
            <a:ext cx="1447800" cy="1295400"/>
          </a:xfrm>
          <a:prstGeom prst="ellipse">
            <a:avLst/>
          </a:prstGeom>
          <a:noFill/>
          <a:ln w="9525">
            <a:solidFill>
              <a:schemeClr val="tx1"/>
            </a:solidFill>
            <a:round/>
            <a:headEnd/>
            <a:tailEnd/>
          </a:ln>
          <a:effectLst/>
        </p:spPr>
        <p:txBody>
          <a:bodyPr wrap="none" anchor="ctr"/>
          <a:lstStyle/>
          <a:p>
            <a:pPr algn="ctr"/>
            <a:r>
              <a:rPr lang="fa-IR" b="1">
                <a:cs typeface="B Nazanin" pitchFamily="2" charset="-78"/>
              </a:rPr>
              <a:t>اهداف</a:t>
            </a:r>
          </a:p>
          <a:p>
            <a:pPr algn="ctr"/>
            <a:r>
              <a:rPr lang="fa-IR" b="1">
                <a:cs typeface="B Nazanin" pitchFamily="2" charset="-78"/>
              </a:rPr>
              <a:t> برنامه ریزی</a:t>
            </a:r>
            <a:endParaRPr lang="en-US" b="1">
              <a:cs typeface="B Nazanin" pitchFamily="2" charset="-78"/>
            </a:endParaRPr>
          </a:p>
        </p:txBody>
      </p:sp>
      <p:sp>
        <p:nvSpPr>
          <p:cNvPr id="23559" name="Oval 7"/>
          <p:cNvSpPr>
            <a:spLocks noChangeArrowheads="1"/>
          </p:cNvSpPr>
          <p:nvPr/>
        </p:nvSpPr>
        <p:spPr bwMode="auto">
          <a:xfrm>
            <a:off x="6477000" y="4191000"/>
            <a:ext cx="1447800" cy="1295400"/>
          </a:xfrm>
          <a:prstGeom prst="ellipse">
            <a:avLst/>
          </a:prstGeom>
          <a:noFill/>
          <a:ln w="9525">
            <a:solidFill>
              <a:schemeClr val="tx1"/>
            </a:solidFill>
            <a:round/>
            <a:headEnd/>
            <a:tailEnd/>
          </a:ln>
          <a:effectLst/>
        </p:spPr>
        <p:txBody>
          <a:bodyPr wrap="none" anchor="ctr"/>
          <a:lstStyle/>
          <a:p>
            <a:pPr algn="ctr"/>
            <a:r>
              <a:rPr lang="fa-IR" b="1">
                <a:cs typeface="B Nazanin" pitchFamily="2" charset="-78"/>
              </a:rPr>
              <a:t>مقابله با</a:t>
            </a:r>
          </a:p>
          <a:p>
            <a:pPr algn="ctr"/>
            <a:r>
              <a:rPr lang="fa-IR" b="1">
                <a:cs typeface="B Nazanin" pitchFamily="2" charset="-78"/>
              </a:rPr>
              <a:t>تغییرات</a:t>
            </a:r>
            <a:endParaRPr lang="en-US" b="1">
              <a:cs typeface="B Nazanin" pitchFamily="2" charset="-78"/>
            </a:endParaRPr>
          </a:p>
        </p:txBody>
      </p:sp>
      <p:sp>
        <p:nvSpPr>
          <p:cNvPr id="23560" name="Oval 8"/>
          <p:cNvSpPr>
            <a:spLocks noChangeArrowheads="1"/>
          </p:cNvSpPr>
          <p:nvPr/>
        </p:nvSpPr>
        <p:spPr bwMode="auto">
          <a:xfrm>
            <a:off x="1143000" y="4191000"/>
            <a:ext cx="1447800" cy="1295400"/>
          </a:xfrm>
          <a:prstGeom prst="ellipse">
            <a:avLst/>
          </a:prstGeom>
          <a:noFill/>
          <a:ln w="9525">
            <a:solidFill>
              <a:schemeClr val="tx1"/>
            </a:solidFill>
            <a:round/>
            <a:headEnd/>
            <a:tailEnd/>
          </a:ln>
          <a:effectLst/>
        </p:spPr>
        <p:txBody>
          <a:bodyPr wrap="none" anchor="ctr"/>
          <a:lstStyle/>
          <a:p>
            <a:pPr algn="ctr"/>
            <a:r>
              <a:rPr lang="fa-IR" b="1">
                <a:cs typeface="B Nazanin" pitchFamily="2" charset="-78"/>
              </a:rPr>
              <a:t>کاهش</a:t>
            </a:r>
          </a:p>
          <a:p>
            <a:pPr algn="ctr"/>
            <a:r>
              <a:rPr lang="fa-IR" b="1">
                <a:cs typeface="B Nazanin" pitchFamily="2" charset="-78"/>
              </a:rPr>
              <a:t>ضایعات</a:t>
            </a:r>
            <a:endParaRPr lang="en-US" b="1">
              <a:cs typeface="B Nazanin" pitchFamily="2" charset="-78"/>
            </a:endParaRPr>
          </a:p>
        </p:txBody>
      </p:sp>
      <p:sp>
        <p:nvSpPr>
          <p:cNvPr id="23561" name="Oval 9"/>
          <p:cNvSpPr>
            <a:spLocks noChangeArrowheads="1"/>
          </p:cNvSpPr>
          <p:nvPr/>
        </p:nvSpPr>
        <p:spPr bwMode="auto">
          <a:xfrm>
            <a:off x="6553200" y="1676400"/>
            <a:ext cx="1447800" cy="1295400"/>
          </a:xfrm>
          <a:prstGeom prst="ellipse">
            <a:avLst/>
          </a:prstGeom>
          <a:noFill/>
          <a:ln w="9525">
            <a:solidFill>
              <a:schemeClr val="tx1"/>
            </a:solidFill>
            <a:round/>
            <a:headEnd/>
            <a:tailEnd/>
          </a:ln>
          <a:effectLst/>
        </p:spPr>
        <p:txBody>
          <a:bodyPr wrap="none" anchor="ctr"/>
          <a:lstStyle/>
          <a:p>
            <a:pPr algn="ctr"/>
            <a:r>
              <a:rPr lang="fa-IR" b="1">
                <a:cs typeface="B Nazanin" pitchFamily="2" charset="-78"/>
              </a:rPr>
              <a:t>تعیین</a:t>
            </a:r>
          </a:p>
          <a:p>
            <a:pPr algn="ctr"/>
            <a:r>
              <a:rPr lang="fa-IR" b="1">
                <a:cs typeface="B Nazanin" pitchFamily="2" charset="-78"/>
              </a:rPr>
              <a:t>مسیر</a:t>
            </a:r>
            <a:endParaRPr lang="en-US" b="1">
              <a:cs typeface="B Nazanin" pitchFamily="2" charset="-78"/>
            </a:endParaRPr>
          </a:p>
        </p:txBody>
      </p:sp>
      <p:sp>
        <p:nvSpPr>
          <p:cNvPr id="23562" name="Oval 10"/>
          <p:cNvSpPr>
            <a:spLocks noChangeArrowheads="1"/>
          </p:cNvSpPr>
          <p:nvPr/>
        </p:nvSpPr>
        <p:spPr bwMode="auto">
          <a:xfrm>
            <a:off x="1295400" y="1600200"/>
            <a:ext cx="1447800" cy="1295400"/>
          </a:xfrm>
          <a:prstGeom prst="ellipse">
            <a:avLst/>
          </a:prstGeom>
          <a:noFill/>
          <a:ln w="9525">
            <a:solidFill>
              <a:schemeClr val="tx1"/>
            </a:solidFill>
            <a:round/>
            <a:headEnd/>
            <a:tailEnd/>
          </a:ln>
          <a:effectLst/>
        </p:spPr>
        <p:txBody>
          <a:bodyPr wrap="none" anchor="ctr"/>
          <a:lstStyle/>
          <a:p>
            <a:pPr algn="ctr"/>
            <a:r>
              <a:rPr lang="fa-IR" b="1">
                <a:cs typeface="B Nazanin" pitchFamily="2" charset="-78"/>
              </a:rPr>
              <a:t>تدوین</a:t>
            </a:r>
          </a:p>
          <a:p>
            <a:pPr algn="ctr"/>
            <a:r>
              <a:rPr lang="fa-IR" b="1">
                <a:cs typeface="B Nazanin" pitchFamily="2" charset="-78"/>
              </a:rPr>
              <a:t>استانداردها</a:t>
            </a:r>
            <a:endParaRPr lang="en-US" b="1">
              <a:cs typeface="B Nazanin" pitchFamily="2" charset="-78"/>
            </a:endParaRPr>
          </a:p>
        </p:txBody>
      </p:sp>
      <p:sp>
        <p:nvSpPr>
          <p:cNvPr id="23563" name="Oval 11"/>
          <p:cNvSpPr>
            <a:spLocks noChangeArrowheads="1"/>
          </p:cNvSpPr>
          <p:nvPr/>
        </p:nvSpPr>
        <p:spPr bwMode="auto">
          <a:xfrm>
            <a:off x="3962400" y="5257800"/>
            <a:ext cx="1447800" cy="1295400"/>
          </a:xfrm>
          <a:prstGeom prst="ellipse">
            <a:avLst/>
          </a:prstGeom>
          <a:noFill/>
          <a:ln w="9525">
            <a:solidFill>
              <a:schemeClr val="tx1"/>
            </a:solidFill>
            <a:round/>
            <a:headEnd/>
            <a:tailEnd/>
          </a:ln>
          <a:effectLst/>
        </p:spPr>
        <p:txBody>
          <a:bodyPr wrap="none" anchor="ctr"/>
          <a:lstStyle/>
          <a:p>
            <a:pPr algn="ctr"/>
            <a:r>
              <a:rPr lang="fa-IR" b="1">
                <a:cs typeface="B Nazanin" pitchFamily="2" charset="-78"/>
              </a:rPr>
              <a:t>افزایش کارایی</a:t>
            </a:r>
          </a:p>
          <a:p>
            <a:pPr algn="ctr"/>
            <a:r>
              <a:rPr lang="fa-IR" b="1">
                <a:cs typeface="B Nazanin" pitchFamily="2" charset="-78"/>
              </a:rPr>
              <a:t>و اثر بخشی</a:t>
            </a:r>
            <a:endParaRPr lang="en-US" b="1">
              <a:cs typeface="B Nazanin" pitchFamily="2" charset="-78"/>
            </a:endParaRPr>
          </a:p>
        </p:txBody>
      </p:sp>
      <p:sp>
        <p:nvSpPr>
          <p:cNvPr id="23564" name="Line 12"/>
          <p:cNvSpPr>
            <a:spLocks noChangeShapeType="1"/>
          </p:cNvSpPr>
          <p:nvPr/>
        </p:nvSpPr>
        <p:spPr bwMode="auto">
          <a:xfrm flipH="1" flipV="1">
            <a:off x="2590800" y="2667000"/>
            <a:ext cx="1447800" cy="685800"/>
          </a:xfrm>
          <a:prstGeom prst="line">
            <a:avLst/>
          </a:prstGeom>
          <a:noFill/>
          <a:ln w="9525">
            <a:solidFill>
              <a:schemeClr val="tx1"/>
            </a:solidFill>
            <a:round/>
            <a:headEnd/>
            <a:tailEnd type="triangle" w="med" len="med"/>
          </a:ln>
          <a:effectLst/>
        </p:spPr>
        <p:txBody>
          <a:bodyPr/>
          <a:lstStyle/>
          <a:p>
            <a:endParaRPr lang="fa-IR"/>
          </a:p>
        </p:txBody>
      </p:sp>
      <p:sp>
        <p:nvSpPr>
          <p:cNvPr id="23565" name="Line 13"/>
          <p:cNvSpPr>
            <a:spLocks noChangeShapeType="1"/>
          </p:cNvSpPr>
          <p:nvPr/>
        </p:nvSpPr>
        <p:spPr bwMode="auto">
          <a:xfrm flipH="1">
            <a:off x="2590800" y="3886200"/>
            <a:ext cx="1371600" cy="762000"/>
          </a:xfrm>
          <a:prstGeom prst="line">
            <a:avLst/>
          </a:prstGeom>
          <a:noFill/>
          <a:ln w="9525">
            <a:solidFill>
              <a:schemeClr val="tx1"/>
            </a:solidFill>
            <a:round/>
            <a:headEnd/>
            <a:tailEnd type="triangle" w="med" len="med"/>
          </a:ln>
          <a:effectLst/>
        </p:spPr>
        <p:txBody>
          <a:bodyPr/>
          <a:lstStyle/>
          <a:p>
            <a:endParaRPr lang="fa-IR"/>
          </a:p>
        </p:txBody>
      </p:sp>
      <p:sp>
        <p:nvSpPr>
          <p:cNvPr id="23566" name="Line 14"/>
          <p:cNvSpPr>
            <a:spLocks noChangeShapeType="1"/>
          </p:cNvSpPr>
          <p:nvPr/>
        </p:nvSpPr>
        <p:spPr bwMode="auto">
          <a:xfrm>
            <a:off x="4724400" y="4343400"/>
            <a:ext cx="0" cy="838200"/>
          </a:xfrm>
          <a:prstGeom prst="line">
            <a:avLst/>
          </a:prstGeom>
          <a:noFill/>
          <a:ln w="9525">
            <a:solidFill>
              <a:schemeClr val="tx1"/>
            </a:solidFill>
            <a:round/>
            <a:headEnd/>
            <a:tailEnd type="triangle" w="med" len="med"/>
          </a:ln>
          <a:effectLst/>
        </p:spPr>
        <p:txBody>
          <a:bodyPr/>
          <a:lstStyle/>
          <a:p>
            <a:endParaRPr lang="fa-IR"/>
          </a:p>
        </p:txBody>
      </p:sp>
      <p:sp>
        <p:nvSpPr>
          <p:cNvPr id="23567" name="Line 15"/>
          <p:cNvSpPr>
            <a:spLocks noChangeShapeType="1"/>
          </p:cNvSpPr>
          <p:nvPr/>
        </p:nvSpPr>
        <p:spPr bwMode="auto">
          <a:xfrm flipV="1">
            <a:off x="4724400" y="2362200"/>
            <a:ext cx="0" cy="685800"/>
          </a:xfrm>
          <a:prstGeom prst="line">
            <a:avLst/>
          </a:prstGeom>
          <a:noFill/>
          <a:ln w="9525">
            <a:solidFill>
              <a:schemeClr val="tx1"/>
            </a:solidFill>
            <a:round/>
            <a:headEnd/>
            <a:tailEnd type="triangle" w="med" len="med"/>
          </a:ln>
          <a:effectLst/>
        </p:spPr>
        <p:txBody>
          <a:bodyPr/>
          <a:lstStyle/>
          <a:p>
            <a:endParaRPr lang="fa-IR"/>
          </a:p>
        </p:txBody>
      </p:sp>
      <p:sp>
        <p:nvSpPr>
          <p:cNvPr id="23568" name="Line 16"/>
          <p:cNvSpPr>
            <a:spLocks noChangeShapeType="1"/>
          </p:cNvSpPr>
          <p:nvPr/>
        </p:nvSpPr>
        <p:spPr bwMode="auto">
          <a:xfrm flipV="1">
            <a:off x="5410200" y="2667000"/>
            <a:ext cx="1219200" cy="762000"/>
          </a:xfrm>
          <a:prstGeom prst="line">
            <a:avLst/>
          </a:prstGeom>
          <a:noFill/>
          <a:ln w="9525">
            <a:solidFill>
              <a:schemeClr val="tx1"/>
            </a:solidFill>
            <a:round/>
            <a:headEnd/>
            <a:tailEnd type="triangle" w="med" len="med"/>
          </a:ln>
          <a:effectLst/>
        </p:spPr>
        <p:txBody>
          <a:bodyPr/>
          <a:lstStyle/>
          <a:p>
            <a:endParaRPr lang="fa-IR"/>
          </a:p>
        </p:txBody>
      </p:sp>
      <p:sp>
        <p:nvSpPr>
          <p:cNvPr id="23569" name="Line 17"/>
          <p:cNvSpPr>
            <a:spLocks noChangeShapeType="1"/>
          </p:cNvSpPr>
          <p:nvPr/>
        </p:nvSpPr>
        <p:spPr bwMode="auto">
          <a:xfrm>
            <a:off x="5410200" y="3962400"/>
            <a:ext cx="1143000" cy="533400"/>
          </a:xfrm>
          <a:prstGeom prst="line">
            <a:avLst/>
          </a:prstGeom>
          <a:noFill/>
          <a:ln w="9525">
            <a:solidFill>
              <a:schemeClr val="tx1"/>
            </a:solidFill>
            <a:round/>
            <a:headEnd/>
            <a:tailEnd type="triangle" w="med" len="med"/>
          </a:ln>
          <a:effectLst/>
        </p:spPr>
        <p:txBody>
          <a:bodyPr/>
          <a:lstStyle/>
          <a:p>
            <a:endParaRPr lang="fa-IR"/>
          </a:p>
        </p:txBody>
      </p:sp>
      <p:pic>
        <p:nvPicPr>
          <p:cNvPr id="2050" name="Picture 2" descr="F:\barname\plan-kanoon.jpg"/>
          <p:cNvPicPr>
            <a:picLocks noChangeAspect="1" noChangeArrowheads="1"/>
          </p:cNvPicPr>
          <p:nvPr/>
        </p:nvPicPr>
        <p:blipFill>
          <a:blip r:embed="rId2" cstate="print"/>
          <a:srcRect/>
          <a:stretch>
            <a:fillRect/>
          </a:stretch>
        </p:blipFill>
        <p:spPr bwMode="auto">
          <a:xfrm>
            <a:off x="3500430" y="3286124"/>
            <a:ext cx="2428892" cy="95846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762000" y="457200"/>
            <a:ext cx="7924800" cy="1143000"/>
          </a:xfrm>
        </p:spPr>
        <p:txBody>
          <a:bodyPr/>
          <a:lstStyle/>
          <a:p>
            <a:pPr algn="r" rtl="1"/>
            <a:r>
              <a:rPr lang="fa-IR">
                <a:cs typeface="B Mitra" pitchFamily="2" charset="-78"/>
              </a:rPr>
              <a:t>ویژگی های یک برنامه خوب</a:t>
            </a:r>
            <a:endParaRPr lang="en-US">
              <a:cs typeface="B Mitra" pitchFamily="2" charset="-78"/>
            </a:endParaRPr>
          </a:p>
        </p:txBody>
      </p:sp>
      <p:sp>
        <p:nvSpPr>
          <p:cNvPr id="31747" name="Rectangle 3"/>
          <p:cNvSpPr>
            <a:spLocks noGrp="1" noChangeArrowheads="1"/>
          </p:cNvSpPr>
          <p:nvPr>
            <p:ph type="body" idx="1"/>
          </p:nvPr>
        </p:nvSpPr>
        <p:spPr/>
        <p:txBody>
          <a:bodyPr/>
          <a:lstStyle/>
          <a:p>
            <a:pPr algn="r" rtl="1">
              <a:lnSpc>
                <a:spcPct val="130000"/>
              </a:lnSpc>
            </a:pPr>
            <a:r>
              <a:rPr lang="fa-IR" dirty="0">
                <a:cs typeface="B Nazanin" pitchFamily="2" charset="-78"/>
              </a:rPr>
              <a:t>اهداف باید روشن، مشخص و قابل فهم باشند</a:t>
            </a:r>
          </a:p>
          <a:p>
            <a:pPr algn="r" rtl="1">
              <a:lnSpc>
                <a:spcPct val="130000"/>
              </a:lnSpc>
            </a:pPr>
            <a:r>
              <a:rPr lang="fa-IR" dirty="0">
                <a:cs typeface="B Nazanin" pitchFamily="2" charset="-78"/>
              </a:rPr>
              <a:t>یک برنامه خوب باید ساده و جامع باشد</a:t>
            </a:r>
          </a:p>
          <a:p>
            <a:pPr algn="r" rtl="1">
              <a:lnSpc>
                <a:spcPct val="130000"/>
              </a:lnSpc>
            </a:pPr>
            <a:r>
              <a:rPr lang="fa-IR" dirty="0">
                <a:cs typeface="B Nazanin" pitchFamily="2" charset="-78"/>
              </a:rPr>
              <a:t>برنامه باید </a:t>
            </a:r>
            <a:r>
              <a:rPr lang="fa-IR" dirty="0">
                <a:solidFill>
                  <a:srgbClr val="FF0000"/>
                </a:solidFill>
                <a:cs typeface="B Nazanin" pitchFamily="2" charset="-78"/>
              </a:rPr>
              <a:t>قابل انعطاف </a:t>
            </a:r>
            <a:r>
              <a:rPr lang="fa-IR" dirty="0">
                <a:cs typeface="B Nazanin" pitchFamily="2" charset="-78"/>
              </a:rPr>
              <a:t>باشد</a:t>
            </a:r>
          </a:p>
          <a:p>
            <a:pPr algn="r" rtl="1">
              <a:lnSpc>
                <a:spcPct val="130000"/>
              </a:lnSpc>
            </a:pPr>
            <a:r>
              <a:rPr lang="fa-IR" dirty="0">
                <a:cs typeface="B Nazanin" pitchFamily="2" charset="-78"/>
              </a:rPr>
              <a:t>برنامه باید دارای محدوده زمانی باشد</a:t>
            </a:r>
          </a:p>
          <a:p>
            <a:pPr algn="r" rtl="1">
              <a:lnSpc>
                <a:spcPct val="130000"/>
              </a:lnSpc>
            </a:pPr>
            <a:r>
              <a:rPr lang="fa-IR" dirty="0">
                <a:solidFill>
                  <a:srgbClr val="C00000"/>
                </a:solidFill>
                <a:cs typeface="B Nazanin" pitchFamily="2" charset="-78"/>
              </a:rPr>
              <a:t>برنامه باید با همکاری کارکنان تهیه شود</a:t>
            </a:r>
          </a:p>
          <a:p>
            <a:pPr algn="r" rtl="1">
              <a:buFont typeface="Wingdings" pitchFamily="2" charset="2"/>
              <a:buNone/>
            </a:pPr>
            <a:endParaRPr lang="en-US" dirty="0">
              <a:cs typeface="B Nazanin" pitchFamily="2" charset="-78"/>
            </a:endParaRPr>
          </a:p>
        </p:txBody>
      </p:sp>
      <p:pic>
        <p:nvPicPr>
          <p:cNvPr id="4" name="Picture 3" descr="0236-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214553"/>
            <a:ext cx="2700934" cy="3352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strips(downLeft)">
                                      <p:cBhvr>
                                        <p:cTn id="7" dur="1000"/>
                                        <p:tgtEl>
                                          <p:spTgt spid="31747">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1747">
                                            <p:txEl>
                                              <p:pRg st="1" end="1"/>
                                            </p:txEl>
                                          </p:spTgt>
                                        </p:tgtEl>
                                        <p:attrNameLst>
                                          <p:attrName>style.visibility</p:attrName>
                                        </p:attrNameLst>
                                      </p:cBhvr>
                                      <p:to>
                                        <p:strVal val="visible"/>
                                      </p:to>
                                    </p:set>
                                    <p:animEffect transition="in" filter="strips(downLeft)">
                                      <p:cBhvr>
                                        <p:cTn id="10" dur="500"/>
                                        <p:tgtEl>
                                          <p:spTgt spid="31747">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Effect transition="in" filter="strips(downLeft)">
                                      <p:cBhvr>
                                        <p:cTn id="13" dur="500"/>
                                        <p:tgtEl>
                                          <p:spTgt spid="31747">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31747">
                                            <p:txEl>
                                              <p:pRg st="3" end="3"/>
                                            </p:txEl>
                                          </p:spTgt>
                                        </p:tgtEl>
                                        <p:attrNameLst>
                                          <p:attrName>style.visibility</p:attrName>
                                        </p:attrNameLst>
                                      </p:cBhvr>
                                      <p:to>
                                        <p:strVal val="visible"/>
                                      </p:to>
                                    </p:set>
                                    <p:animEffect transition="in" filter="strips(downLeft)">
                                      <p:cBhvr>
                                        <p:cTn id="16" dur="500"/>
                                        <p:tgtEl>
                                          <p:spTgt spid="31747">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animEffect transition="in" filter="strips(downLeft)">
                                      <p:cBhvr>
                                        <p:cTn id="19" dur="500"/>
                                        <p:tgtEl>
                                          <p:spTgt spid="3174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heckerboard(across)">
                                      <p:cBhvr>
                                        <p:cTn id="2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685800" y="400050"/>
            <a:ext cx="7772400" cy="590550"/>
          </a:xfrm>
        </p:spPr>
        <p:txBody>
          <a:bodyPr>
            <a:normAutofit fontScale="90000"/>
          </a:bodyPr>
          <a:lstStyle/>
          <a:p>
            <a:r>
              <a:rPr lang="ar-SA" sz="4000" dirty="0">
                <a:cs typeface="B Titr" pitchFamily="2" charset="-78"/>
              </a:rPr>
              <a:t>فرایند برنامه ریزی راهبردی</a:t>
            </a:r>
            <a:endParaRPr lang="en-US" sz="4000" dirty="0">
              <a:cs typeface="B Titr" pitchFamily="2" charset="-78"/>
            </a:endParaRPr>
          </a:p>
        </p:txBody>
      </p:sp>
      <p:sp>
        <p:nvSpPr>
          <p:cNvPr id="398339" name="Rectangle 3"/>
          <p:cNvSpPr>
            <a:spLocks noGrp="1" noChangeArrowheads="1"/>
          </p:cNvSpPr>
          <p:nvPr>
            <p:ph type="body" idx="1"/>
          </p:nvPr>
        </p:nvSpPr>
        <p:spPr>
          <a:xfrm>
            <a:off x="685800" y="1066800"/>
            <a:ext cx="7772400" cy="5257800"/>
          </a:xfrm>
        </p:spPr>
        <p:txBody>
          <a:bodyPr>
            <a:normAutofit/>
          </a:bodyPr>
          <a:lstStyle/>
          <a:p>
            <a:pPr algn="just">
              <a:buFontTx/>
              <a:buNone/>
            </a:pPr>
            <a:r>
              <a:rPr lang="fa-IR" sz="2800" dirty="0" smtClean="0">
                <a:cs typeface="B Zar" pitchFamily="2" charset="-78"/>
              </a:rPr>
              <a:t>   </a:t>
            </a:r>
          </a:p>
          <a:p>
            <a:pPr algn="just">
              <a:buFontTx/>
              <a:buNone/>
            </a:pPr>
            <a:endParaRPr lang="fa-IR" sz="2800" dirty="0" smtClean="0">
              <a:cs typeface="B Zar" pitchFamily="2" charset="-78"/>
            </a:endParaRPr>
          </a:p>
          <a:p>
            <a:pPr algn="just">
              <a:buFontTx/>
              <a:buNone/>
            </a:pPr>
            <a:r>
              <a:rPr lang="fa-IR" sz="2800" dirty="0" smtClean="0">
                <a:cs typeface="B Zar" pitchFamily="2" charset="-78"/>
              </a:rPr>
              <a:t>           </a:t>
            </a:r>
            <a:r>
              <a:rPr lang="ar-SA" sz="2400" dirty="0" smtClean="0">
                <a:cs typeface="B Zar" pitchFamily="2" charset="-78"/>
              </a:rPr>
              <a:t>به </a:t>
            </a:r>
            <a:r>
              <a:rPr lang="ar-SA" sz="2400" dirty="0">
                <a:cs typeface="B Zar" pitchFamily="2" charset="-78"/>
              </a:rPr>
              <a:t>تعداد كساني كه در زمينه برنامه‌ريزي راهبردی قلم زده‌اند، فرايند برنامه‌ريزي راهبردی وجود دا</a:t>
            </a:r>
            <a:r>
              <a:rPr lang="fa-IR" sz="2400" dirty="0">
                <a:cs typeface="B Zar" pitchFamily="2" charset="-78"/>
              </a:rPr>
              <a:t>رد</a:t>
            </a:r>
            <a:r>
              <a:rPr lang="ar-SA" sz="2400" dirty="0">
                <a:cs typeface="B Zar" pitchFamily="2" charset="-78"/>
              </a:rPr>
              <a:t>. هر مشاور، نويسنده يا سازماني ممكن است با يكي از اين فرايندها احساس راحتي كند. بنابراين به يك معني هيچ فرايندي نسبت به فرايند ديگر ارجحیت ندارد. با اين وجود</a:t>
            </a:r>
            <a:r>
              <a:rPr lang="fa-IR" sz="2400" dirty="0">
                <a:cs typeface="B Zar" pitchFamily="2" charset="-78"/>
              </a:rPr>
              <a:t>،</a:t>
            </a:r>
            <a:r>
              <a:rPr lang="ar-SA" sz="2400" dirty="0">
                <a:cs typeface="B Zar" pitchFamily="2" charset="-78"/>
              </a:rPr>
              <a:t> در هر سازماني كه قصد برنامه‌ريزي راهبردی دارد بايد يك فرايند مشخص، به عنوان زبان مشترك، براي برنامه‌ريزي انتخاب شود و همه درباره آن آموزش ببينند.</a:t>
            </a:r>
          </a:p>
        </p:txBody>
      </p:sp>
      <p:pic>
        <p:nvPicPr>
          <p:cNvPr id="4" name="Picture 3"/>
          <p:cNvPicPr>
            <a:picLocks noChangeAspect="1"/>
          </p:cNvPicPr>
          <p:nvPr/>
        </p:nvPicPr>
        <p:blipFill>
          <a:blip r:embed="rId3" cstate="print"/>
          <a:stretch>
            <a:fillRect/>
          </a:stretch>
        </p:blipFill>
        <p:spPr>
          <a:xfrm>
            <a:off x="7358082" y="259668"/>
            <a:ext cx="1608124" cy="1169067"/>
          </a:xfrm>
          <a:prstGeom prst="rect">
            <a:avLst/>
          </a:prstGeom>
        </p:spPr>
      </p:pic>
      <p:pic>
        <p:nvPicPr>
          <p:cNvPr id="3074" name="Picture 2" descr="F:\barname\learning-plans-pouria-parhizkar-31ey40ppnvq1o0w9cwlf5s.jpg"/>
          <p:cNvPicPr>
            <a:picLocks noChangeAspect="1" noChangeArrowheads="1"/>
          </p:cNvPicPr>
          <p:nvPr/>
        </p:nvPicPr>
        <p:blipFill>
          <a:blip r:embed="rId4" cstate="print"/>
          <a:srcRect/>
          <a:stretch>
            <a:fillRect/>
          </a:stretch>
        </p:blipFill>
        <p:spPr bwMode="auto">
          <a:xfrm>
            <a:off x="2214546" y="4357695"/>
            <a:ext cx="3857628" cy="214313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r" rtl="1"/>
            <a:r>
              <a:rPr lang="fa-IR">
                <a:cs typeface="B Titr" pitchFamily="2" charset="-78"/>
              </a:rPr>
              <a:t>برنامه ریزی استراتژیک</a:t>
            </a:r>
            <a:endParaRPr lang="en-US">
              <a:cs typeface="B Titr" pitchFamily="2" charset="-78"/>
            </a:endParaRPr>
          </a:p>
        </p:txBody>
      </p:sp>
      <p:sp>
        <p:nvSpPr>
          <p:cNvPr id="48131" name="Rectangle 3"/>
          <p:cNvSpPr>
            <a:spLocks noGrp="1" noChangeArrowheads="1"/>
          </p:cNvSpPr>
          <p:nvPr>
            <p:ph type="body" idx="1"/>
          </p:nvPr>
        </p:nvSpPr>
        <p:spPr/>
        <p:txBody>
          <a:bodyPr/>
          <a:lstStyle/>
          <a:p>
            <a:pPr algn="just" rtl="1">
              <a:lnSpc>
                <a:spcPct val="150000"/>
              </a:lnSpc>
            </a:pPr>
            <a:r>
              <a:rPr lang="fa-IR" b="1">
                <a:cs typeface="B Nazanin" pitchFamily="2" charset="-78"/>
              </a:rPr>
              <a:t>در این برنامه ریزی اهداف و </a:t>
            </a:r>
            <a:r>
              <a:rPr lang="fa-IR" b="1">
                <a:solidFill>
                  <a:srgbClr val="FF0000"/>
                </a:solidFill>
                <a:cs typeface="B Nazanin" pitchFamily="2" charset="-78"/>
              </a:rPr>
              <a:t>خطوط کلی</a:t>
            </a:r>
            <a:r>
              <a:rPr lang="fa-IR" b="1">
                <a:cs typeface="B Nazanin" pitchFamily="2" charset="-78"/>
              </a:rPr>
              <a:t> و </a:t>
            </a:r>
            <a:r>
              <a:rPr lang="fa-IR" b="1">
                <a:solidFill>
                  <a:srgbClr val="FF0000"/>
                </a:solidFill>
                <a:cs typeface="B Nazanin" pitchFamily="2" charset="-78"/>
              </a:rPr>
              <a:t>رسالت </a:t>
            </a:r>
            <a:r>
              <a:rPr lang="fa-IR" b="1">
                <a:cs typeface="B Nazanin" pitchFamily="2" charset="-78"/>
              </a:rPr>
              <a:t>سازمان در </a:t>
            </a:r>
            <a:r>
              <a:rPr lang="fa-IR" b="1">
                <a:solidFill>
                  <a:srgbClr val="FF0000"/>
                </a:solidFill>
                <a:cs typeface="B Nazanin" pitchFamily="2" charset="-78"/>
              </a:rPr>
              <a:t>بلند مدت</a:t>
            </a:r>
            <a:r>
              <a:rPr lang="fa-IR" b="1">
                <a:cs typeface="B Nazanin" pitchFamily="2" charset="-78"/>
              </a:rPr>
              <a:t> تعیین می گردد این برنامه ریزی جامعیت داشته و در سطوح </a:t>
            </a:r>
            <a:r>
              <a:rPr lang="fa-IR" b="1">
                <a:solidFill>
                  <a:srgbClr val="FF0000"/>
                </a:solidFill>
                <a:cs typeface="B Nazanin" pitchFamily="2" charset="-78"/>
              </a:rPr>
              <a:t>مدیریت ارشد</a:t>
            </a:r>
            <a:r>
              <a:rPr lang="fa-IR" b="1">
                <a:cs typeface="B Nazanin" pitchFamily="2" charset="-78"/>
              </a:rPr>
              <a:t> سازمان شکل می گیرد و چارچوبی برای برنامه ریزی تاکتیکی و عملیاتی می باشد</a:t>
            </a:r>
            <a:endParaRPr lang="en-US" b="1">
              <a:cs typeface="B Nazanin" pitchFamily="2" charset="-78"/>
            </a:endParaRPr>
          </a:p>
        </p:txBody>
      </p:sp>
      <p:pic>
        <p:nvPicPr>
          <p:cNvPr id="1026" name="Picture 2" descr="F:\barname\images (4).jpg"/>
          <p:cNvPicPr>
            <a:picLocks noChangeAspect="1" noChangeArrowheads="1"/>
          </p:cNvPicPr>
          <p:nvPr/>
        </p:nvPicPr>
        <p:blipFill>
          <a:blip r:embed="rId2" cstate="print"/>
          <a:srcRect/>
          <a:stretch>
            <a:fillRect/>
          </a:stretch>
        </p:blipFill>
        <p:spPr bwMode="auto">
          <a:xfrm>
            <a:off x="1214414" y="4929198"/>
            <a:ext cx="4071966" cy="14287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blinds(horizontal)">
                                      <p:cBhvr>
                                        <p:cTn id="7" dur="10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1288</TotalTime>
  <Words>2258</Words>
  <Application>Microsoft Office PowerPoint</Application>
  <PresentationFormat>On-screen Show (4:3)</PresentationFormat>
  <Paragraphs>209</Paragraphs>
  <Slides>39</Slides>
  <Notes>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Slide 2</vt:lpstr>
      <vt:lpstr>Slide 3</vt:lpstr>
      <vt:lpstr>Slide 4</vt:lpstr>
      <vt:lpstr> آنچه سازمان بدان نیاز دارد: </vt:lpstr>
      <vt:lpstr> اهداف شش گانه برنامه ریزی در سازمان</vt:lpstr>
      <vt:lpstr>ویژگی های یک برنامه خوب</vt:lpstr>
      <vt:lpstr>فرایند برنامه ریزی راهبردی</vt:lpstr>
      <vt:lpstr>برنامه ریزی استراتژیک</vt:lpstr>
      <vt:lpstr>برنامه ریزی عملیاتی</vt:lpstr>
      <vt:lpstr>تفاوت برنامه ریزی استراتژیکی و عملیاتی</vt:lpstr>
      <vt:lpstr>تفاوت برنامه ریزی استراتژیکی و عملیاتی (ادامه)</vt:lpstr>
      <vt:lpstr>اهداف</vt:lpstr>
      <vt:lpstr>برنامه عملیاتی چیست؟</vt:lpstr>
      <vt:lpstr>اهداف و مزایای برنامه ریزی عملیاتی</vt:lpstr>
      <vt:lpstr>تحلیل عملیاتی</vt:lpstr>
      <vt:lpstr>شاخص های اجرایی</vt:lpstr>
      <vt:lpstr>Slide 18</vt:lpstr>
      <vt:lpstr>شاخص های عملکردی در دو گروه ارزیابی می شوند: </vt:lpstr>
      <vt:lpstr>شاخص ها</vt:lpstr>
      <vt:lpstr>اهداف عملیاتی</vt:lpstr>
      <vt:lpstr>گام هاي طراحی برنامه عملیاتی: </vt:lpstr>
      <vt:lpstr>ویژگی اهداف: SMART+P</vt:lpstr>
      <vt:lpstr>اهداف کلی (نهایی) </vt:lpstr>
      <vt:lpstr>اهداف ویژه (اختصاصی) </vt:lpstr>
      <vt:lpstr>وضعیت موجود: </vt:lpstr>
      <vt:lpstr>استراتژی ها:</vt:lpstr>
      <vt:lpstr>نکات قابل توجه در فهرست نمودن فعالیت ها: </vt:lpstr>
      <vt:lpstr>مهلت‌هاي زماني</vt:lpstr>
      <vt:lpstr>برای پایش و ارزشیابی برنامه ،  برنامه ریز باید مشخص کند که:</vt:lpstr>
      <vt:lpstr>مدیریت برمبنای هدف</vt:lpstr>
      <vt:lpstr>Slide 32</vt:lpstr>
      <vt:lpstr>دربرنامه ریزي عملیاتی افراد می بایست در خصوص موارد زیر به توافق برسند: </vt:lpstr>
      <vt:lpstr>Slide 34</vt:lpstr>
      <vt:lpstr>Slide 35</vt:lpstr>
      <vt:lpstr>نکات کلیدی در طراحی برنامه عملیاتی</vt:lpstr>
      <vt:lpstr>ادامه نکات کلیدی</vt:lpstr>
      <vt:lpstr>Slide 38</vt:lpstr>
      <vt:lpstr>Slide 39</vt:lpstr>
    </vt:vector>
  </TitlesOfParts>
  <Company>NPSoft.ir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rasan nezhad</dc:creator>
  <cp:lastModifiedBy>maher</cp:lastModifiedBy>
  <cp:revision>231</cp:revision>
  <dcterms:created xsi:type="dcterms:W3CDTF">2015-12-27T05:54:05Z</dcterms:created>
  <dcterms:modified xsi:type="dcterms:W3CDTF">2018-01-15T05:29:33Z</dcterms:modified>
</cp:coreProperties>
</file>